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5" autoAdjust="0"/>
    <p:restoredTop sz="94660"/>
  </p:normalViewPr>
  <p:slideViewPr>
    <p:cSldViewPr snapToGrid="0">
      <p:cViewPr varScale="1">
        <p:scale>
          <a:sx n="62" d="100"/>
          <a:sy n="62" d="100"/>
        </p:scale>
        <p:origin x="-8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8/1/2018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pPr/>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8/1/2018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30259" y="651734"/>
            <a:ext cx="8825658" cy="3329581"/>
          </a:xfrm>
        </p:spPr>
        <p:txBody>
          <a:bodyPr/>
          <a:lstStyle/>
          <a:p>
            <a:pPr algn="ctr"/>
            <a:r>
              <a:rPr lang="es-AR" sz="3200" dirty="0" smtClean="0">
                <a:solidFill>
                  <a:schemeClr val="tx1"/>
                </a:solidFill>
                <a:latin typeface="Arial Black" panose="020B0A04020102020204" pitchFamily="34" charset="0"/>
              </a:rPr>
              <a:t>"</a:t>
            </a:r>
            <a:r>
              <a:rPr lang="es-AR" sz="3200" dirty="0">
                <a:solidFill>
                  <a:schemeClr val="tx1"/>
                </a:solidFill>
                <a:latin typeface="Arial Black" panose="020B0A04020102020204" pitchFamily="34" charset="0"/>
              </a:rPr>
              <a:t>Horacio </a:t>
            </a:r>
            <a:r>
              <a:rPr lang="es-AR" sz="3200" dirty="0" err="1">
                <a:solidFill>
                  <a:schemeClr val="tx1"/>
                </a:solidFill>
                <a:latin typeface="Arial Black" panose="020B0A04020102020204" pitchFamily="34" charset="0"/>
              </a:rPr>
              <a:t>Caillet</a:t>
            </a:r>
            <a:r>
              <a:rPr lang="es-AR" sz="3200" dirty="0">
                <a:solidFill>
                  <a:schemeClr val="tx1"/>
                </a:solidFill>
                <a:latin typeface="Arial Black" panose="020B0A04020102020204" pitchFamily="34" charset="0"/>
              </a:rPr>
              <a:t> Bois: </a:t>
            </a:r>
            <a:r>
              <a:rPr lang="es-AR" sz="3200" dirty="0" smtClean="0">
                <a:solidFill>
                  <a:schemeClr val="tx1"/>
                </a:solidFill>
                <a:latin typeface="Arial Black" panose="020B0A04020102020204" pitchFamily="34" charset="0"/>
              </a:rPr>
              <a:t/>
            </a:r>
            <a:br>
              <a:rPr lang="es-AR" sz="3200" dirty="0" smtClean="0">
                <a:solidFill>
                  <a:schemeClr val="tx1"/>
                </a:solidFill>
                <a:latin typeface="Arial Black" panose="020B0A04020102020204" pitchFamily="34" charset="0"/>
              </a:rPr>
            </a:br>
            <a:r>
              <a:rPr lang="es-AR" sz="3200" dirty="0" smtClean="0">
                <a:solidFill>
                  <a:schemeClr val="tx1"/>
                </a:solidFill>
                <a:latin typeface="Arial Black" panose="020B0A04020102020204" pitchFamily="34" charset="0"/>
              </a:rPr>
              <a:t>sus </a:t>
            </a:r>
            <a:r>
              <a:rPr lang="es-AR" sz="3200" dirty="0">
                <a:solidFill>
                  <a:schemeClr val="tx1"/>
                </a:solidFill>
                <a:latin typeface="Arial Black" panose="020B0A04020102020204" pitchFamily="34" charset="0"/>
              </a:rPr>
              <a:t>aportes como artífice de la construcción de la identidad cultural santafesina"</a:t>
            </a:r>
            <a:r>
              <a:rPr lang="es-AR" sz="2400" dirty="0">
                <a:solidFill>
                  <a:schemeClr val="tx1"/>
                </a:solidFill>
                <a:latin typeface="Arial Black" panose="020B0A04020102020204" pitchFamily="34" charset="0"/>
              </a:rPr>
              <a:t/>
            </a:r>
            <a:br>
              <a:rPr lang="es-AR" sz="2400" dirty="0">
                <a:solidFill>
                  <a:schemeClr val="tx1"/>
                </a:solidFill>
                <a:latin typeface="Arial Black" panose="020B0A04020102020204" pitchFamily="34" charset="0"/>
              </a:rPr>
            </a:br>
            <a:endParaRPr lang="es-AR" sz="2400" dirty="0">
              <a:solidFill>
                <a:schemeClr val="tx1"/>
              </a:solidFill>
              <a:latin typeface="Arial Black" panose="020B0A04020102020204" pitchFamily="34" charset="0"/>
            </a:endParaRPr>
          </a:p>
        </p:txBody>
      </p:sp>
      <p:sp>
        <p:nvSpPr>
          <p:cNvPr id="3" name="Subtítulo 2"/>
          <p:cNvSpPr>
            <a:spLocks noGrp="1"/>
          </p:cNvSpPr>
          <p:nvPr>
            <p:ph type="subTitle" idx="1"/>
          </p:nvPr>
        </p:nvSpPr>
        <p:spPr>
          <a:xfrm>
            <a:off x="1230259" y="3895253"/>
            <a:ext cx="8825658" cy="861420"/>
          </a:xfrm>
        </p:spPr>
        <p:txBody>
          <a:bodyPr>
            <a:normAutofit/>
          </a:bodyPr>
          <a:lstStyle/>
          <a:p>
            <a:pPr algn="ctr"/>
            <a:r>
              <a:rPr lang="es-AR"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María </a:t>
            </a:r>
            <a:r>
              <a:rPr lang="es-AR" sz="1600" dirty="0">
                <a:solidFill>
                  <a:schemeClr val="tx1"/>
                </a:solidFill>
                <a:latin typeface="Arial" panose="020B0604020202020204" pitchFamily="34" charset="0"/>
                <a:ea typeface="Times New Roman" panose="02020603050405020304" pitchFamily="18" charset="0"/>
                <a:cs typeface="Arial" panose="020B0604020202020204" pitchFamily="34" charset="0"/>
              </a:rPr>
              <a:t>Inés Irigoyen </a:t>
            </a:r>
          </a:p>
          <a:p>
            <a:pPr algn="ctr"/>
            <a:r>
              <a:rPr lang="es-AR"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Viviana </a:t>
            </a:r>
            <a:r>
              <a:rPr lang="es-AR" sz="1600" dirty="0">
                <a:solidFill>
                  <a:schemeClr val="tx1"/>
                </a:solidFill>
                <a:latin typeface="Arial" panose="020B0604020202020204" pitchFamily="34" charset="0"/>
                <a:ea typeface="Times New Roman" panose="02020603050405020304" pitchFamily="18" charset="0"/>
                <a:cs typeface="Arial" panose="020B0604020202020204" pitchFamily="34" charset="0"/>
              </a:rPr>
              <a:t>Graciela </a:t>
            </a:r>
            <a:r>
              <a:rPr lang="es-AR" sz="1600" dirty="0" err="1">
                <a:solidFill>
                  <a:schemeClr val="tx1"/>
                </a:solidFill>
                <a:latin typeface="Arial" panose="020B0604020202020204" pitchFamily="34" charset="0"/>
                <a:ea typeface="Times New Roman" panose="02020603050405020304" pitchFamily="18" charset="0"/>
                <a:cs typeface="Arial" panose="020B0604020202020204" pitchFamily="34" charset="0"/>
              </a:rPr>
              <a:t>Basano</a:t>
            </a:r>
            <a:r>
              <a:rPr lang="es-AR" sz="16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endParaRPr lang="es-AR"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014463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2172" y="452718"/>
            <a:ext cx="9404723" cy="644562"/>
          </a:xfrm>
        </p:spPr>
        <p:txBody>
          <a:bodyPr/>
          <a:lstStyle/>
          <a:p>
            <a:pPr algn="ctr"/>
            <a:r>
              <a:rPr lang="es-AR" sz="2800" b="1" dirty="0">
                <a:solidFill>
                  <a:srgbClr val="EBEBEB"/>
                </a:solidFill>
                <a:latin typeface="Arial Black" panose="020B0A04020102020204" pitchFamily="34" charset="0"/>
                <a:ea typeface="Calibri" panose="020F0502020204030204" pitchFamily="34" charset="0"/>
                <a:cs typeface="Times New Roman" panose="02020603050405020304" pitchFamily="18" charset="0"/>
              </a:rPr>
              <a:t>Publicaciones</a:t>
            </a:r>
            <a:endParaRPr lang="es-AR" dirty="0">
              <a:latin typeface="Arial Black" panose="020B0A04020102020204" pitchFamily="34" charset="0"/>
            </a:endParaRPr>
          </a:p>
        </p:txBody>
      </p:sp>
      <p:sp>
        <p:nvSpPr>
          <p:cNvPr id="3" name="Marcador de contenido 2"/>
          <p:cNvSpPr>
            <a:spLocks noGrp="1"/>
          </p:cNvSpPr>
          <p:nvPr>
            <p:ph idx="1"/>
          </p:nvPr>
        </p:nvSpPr>
        <p:spPr>
          <a:xfrm>
            <a:off x="623943" y="1097280"/>
            <a:ext cx="11058861" cy="5120640"/>
          </a:xfrm>
        </p:spPr>
        <p:txBody>
          <a:bodyPr>
            <a:normAutofit fontScale="25000" lnSpcReduction="20000"/>
          </a:bodyPr>
          <a:lstStyle/>
          <a:p>
            <a:pPr lvl="0" algn="just">
              <a:lnSpc>
                <a:spcPct val="120000"/>
              </a:lnSpc>
              <a:spcBef>
                <a:spcPts val="0"/>
              </a:spcBef>
              <a:buClr>
                <a:srgbClr val="1E5155">
                  <a:lumMod val="40000"/>
                  <a:lumOff val="60000"/>
                </a:srgbClr>
              </a:buClr>
              <a:buFont typeface="Wingdings" panose="05000000000000000000" pitchFamily="2" charset="2"/>
              <a:buChar char=""/>
            </a:pP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Catálogo de 1925: Prefacio de HCB en donde nombra a Rodríguez </a:t>
            </a:r>
            <a:r>
              <a:rPr lang="es-AR" sz="5500" dirty="0" err="1">
                <a:solidFill>
                  <a:prstClr val="white"/>
                </a:solidFill>
                <a:latin typeface="Arial" panose="020B0604020202020204" pitchFamily="34" charset="0"/>
                <a:ea typeface="Calibri" panose="020F0502020204030204" pitchFamily="34" charset="0"/>
                <a:cs typeface="Arial" panose="020B0604020202020204" pitchFamily="34" charset="0"/>
              </a:rPr>
              <a:t>Galisteo</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como mentor del Museo. Entre 1922 y 1924 HCB figura </a:t>
            </a:r>
            <a:r>
              <a:rPr lang="es-AR" sz="5500" dirty="0" smtClean="0">
                <a:solidFill>
                  <a:prstClr val="white"/>
                </a:solidFill>
                <a:latin typeface="Arial" panose="020B0604020202020204" pitchFamily="34" charset="0"/>
                <a:ea typeface="Calibri" panose="020F0502020204030204" pitchFamily="34" charset="0"/>
                <a:cs typeface="Arial" panose="020B0604020202020204" pitchFamily="34" charset="0"/>
              </a:rPr>
              <a:t>como Secretario </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de la Comisión Provincial de Bellas Artes. </a:t>
            </a:r>
            <a:endParaRPr lang="es-AR" sz="5500" dirty="0" smtClean="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endParaRPr lang="es-AR" sz="5500" dirty="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Catálogos de 1928: V Salón Anual. Reseña histórica y descripción del Museo por HCB. Apartado </a:t>
            </a:r>
            <a:r>
              <a:rPr lang="es-AR" sz="5500" i="1" dirty="0">
                <a:solidFill>
                  <a:prstClr val="white"/>
                </a:solidFill>
                <a:latin typeface="Arial" panose="020B0604020202020204" pitchFamily="34" charset="0"/>
                <a:ea typeface="Calibri" panose="020F0502020204030204" pitchFamily="34" charset="0"/>
                <a:cs typeface="Arial" panose="020B0604020202020204" pitchFamily="34" charset="0"/>
              </a:rPr>
              <a:t>In </a:t>
            </a:r>
            <a:r>
              <a:rPr lang="es-AR" sz="5500" i="1" dirty="0" err="1">
                <a:solidFill>
                  <a:prstClr val="white"/>
                </a:solidFill>
                <a:latin typeface="Arial" panose="020B0604020202020204" pitchFamily="34" charset="0"/>
                <a:ea typeface="Calibri" panose="020F0502020204030204" pitchFamily="34" charset="0"/>
                <a:cs typeface="Arial" panose="020B0604020202020204" pitchFamily="34" charset="0"/>
              </a:rPr>
              <a:t>Memorian</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por la Comisión Provincial de Bellas Artes estableciendo un homenaje a Martin Rodríguez </a:t>
            </a:r>
            <a:r>
              <a:rPr lang="es-AR" sz="5500" dirty="0" err="1">
                <a:solidFill>
                  <a:prstClr val="white"/>
                </a:solidFill>
                <a:latin typeface="Arial" panose="020B0604020202020204" pitchFamily="34" charset="0"/>
                <a:ea typeface="Calibri" panose="020F0502020204030204" pitchFamily="34" charset="0"/>
                <a:cs typeface="Arial" panose="020B0604020202020204" pitchFamily="34" charset="0"/>
              </a:rPr>
              <a:t>Galisteo</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muerto el 28 de junio de 1928</a:t>
            </a:r>
            <a:r>
              <a:rPr lang="es-AR" sz="5500" dirty="0" smtClean="0">
                <a:solidFill>
                  <a:prstClr val="white"/>
                </a:solidFill>
                <a:latin typeface="Arial" panose="020B0604020202020204" pitchFamily="34" charset="0"/>
                <a:ea typeface="Calibri" panose="020F0502020204030204" pitchFamily="34" charset="0"/>
                <a:cs typeface="Arial" panose="020B0604020202020204" pitchFamily="34" charset="0"/>
              </a:rPr>
              <a:t>.</a:t>
            </a:r>
          </a:p>
          <a:p>
            <a:pPr lvl="0" algn="just">
              <a:lnSpc>
                <a:spcPct val="120000"/>
              </a:lnSpc>
              <a:spcBef>
                <a:spcPts val="0"/>
              </a:spcBef>
              <a:buClr>
                <a:srgbClr val="1E5155">
                  <a:lumMod val="40000"/>
                  <a:lumOff val="60000"/>
                </a:srgbClr>
              </a:buClr>
              <a:buFont typeface="Wingdings" panose="05000000000000000000" pitchFamily="2" charset="2"/>
              <a:buChar char=""/>
            </a:pPr>
            <a:endParaRPr lang="es-AR" sz="5500" dirty="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Catalogo VII. Salón Anual. 1930. Decreto creando el Premio Anual “Martin Rodríguez </a:t>
            </a:r>
            <a:r>
              <a:rPr lang="es-AR" sz="5500" dirty="0" err="1">
                <a:solidFill>
                  <a:prstClr val="white"/>
                </a:solidFill>
                <a:latin typeface="Arial" panose="020B0604020202020204" pitchFamily="34" charset="0"/>
                <a:ea typeface="Calibri" panose="020F0502020204030204" pitchFamily="34" charset="0"/>
                <a:cs typeface="Arial" panose="020B0604020202020204" pitchFamily="34" charset="0"/>
              </a:rPr>
              <a:t>Galisteo</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Decreto N° 364. I.P. 21 de junio de 1930. Reglamento de admisión al salón, firmado por HCB y Nicanor Molinas. </a:t>
            </a:r>
            <a:endParaRPr lang="es-AR" sz="5500" dirty="0" smtClean="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endParaRPr lang="es-AR" sz="5500" dirty="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Catálogos de Salones Anuales desde 1931 a 1940. Prólogos de HCB (1932 a 1934).Sin prólogo (1935 a 1940) </a:t>
            </a:r>
            <a:endParaRPr lang="es-AR" sz="5500" dirty="0" smtClean="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endParaRPr lang="es-AR" sz="5500" dirty="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Catálogo del XVIII Salón Anual de 1941 con ilustración de Gustavo </a:t>
            </a:r>
            <a:r>
              <a:rPr lang="es-AR" sz="5500" dirty="0" err="1">
                <a:solidFill>
                  <a:prstClr val="white"/>
                </a:solidFill>
                <a:latin typeface="Arial" panose="020B0604020202020204" pitchFamily="34" charset="0"/>
                <a:ea typeface="Calibri" panose="020F0502020204030204" pitchFamily="34" charset="0"/>
                <a:cs typeface="Arial" panose="020B0604020202020204" pitchFamily="34" charset="0"/>
              </a:rPr>
              <a:t>Cochet</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en la portada y prefacio de HCB. </a:t>
            </a:r>
            <a:endParaRPr lang="es-AR" sz="5500" dirty="0" smtClean="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endParaRPr lang="es-AR" sz="5500" dirty="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Catálogos de los Salones Anuales de 1942 a 1946.  En el prefacio de 1942 hay una noticia bibliográfica de los artistas premiados, entre ellos Gustavo </a:t>
            </a:r>
            <a:r>
              <a:rPr lang="es-AR" sz="5500" dirty="0" err="1">
                <a:solidFill>
                  <a:prstClr val="white"/>
                </a:solidFill>
                <a:latin typeface="Arial" panose="020B0604020202020204" pitchFamily="34" charset="0"/>
                <a:ea typeface="Calibri" panose="020F0502020204030204" pitchFamily="34" charset="0"/>
                <a:cs typeface="Arial" panose="020B0604020202020204" pitchFamily="34" charset="0"/>
              </a:rPr>
              <a:t>Cochet</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En el Catalogo del XX salón Anual de 1943, HCB  hace referencia en el prefacio al “ensanche” del edificio del Museo. Catalogo XXI Salón Anual de 1944, prólogo de HCB. Catálogos de 1945 y 1946 sin prólogos. A partir de ese año comienzan los envíos de los catálogos al exterior con el objeto de realizar intercambios con otros Museos del mundo. </a:t>
            </a:r>
            <a:endParaRPr lang="es-AR" sz="5500" dirty="0" smtClean="0">
              <a:solidFill>
                <a:prstClr val="white"/>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20000"/>
              </a:lnSpc>
              <a:spcBef>
                <a:spcPts val="0"/>
              </a:spcBef>
              <a:buClr>
                <a:srgbClr val="1E5155">
                  <a:lumMod val="40000"/>
                  <a:lumOff val="60000"/>
                </a:srgbClr>
              </a:buClr>
              <a:buNone/>
            </a:pPr>
            <a:endParaRPr lang="es-AR" sz="5500" dirty="0">
              <a:solidFill>
                <a:prstClr val="white"/>
              </a:solidFill>
              <a:latin typeface="Arial" panose="020B0604020202020204" pitchFamily="34" charset="0"/>
              <a:ea typeface="Calibri" panose="020F0502020204030204" pitchFamily="34" charset="0"/>
              <a:cs typeface="Arial" panose="020B0604020202020204" pitchFamily="34" charset="0"/>
            </a:endParaRPr>
          </a:p>
          <a:p>
            <a:pPr lvl="0" algn="just">
              <a:lnSpc>
                <a:spcPct val="120000"/>
              </a:lnSpc>
              <a:spcBef>
                <a:spcPts val="0"/>
              </a:spcBef>
              <a:buClr>
                <a:srgbClr val="1E5155">
                  <a:lumMod val="40000"/>
                  <a:lumOff val="60000"/>
                </a:srgbClr>
              </a:buClr>
              <a:buFont typeface="Wingdings" panose="05000000000000000000" pitchFamily="2" charset="2"/>
              <a:buChar char=""/>
            </a:pP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Catálogos de Salones Anuales desde 1947 a 1957. Prefacios de HCB (1947, 1948, 1952, 1955). Prefacio de HCB como Presidente de la Academia Provincial de Cultura (1954). Prefacio de HCB como Director del Departamento de Bellas Artes (1956). Catálogos sin prefacio (1949, 1950, 1953, 1955). Catálogos con Prefacio sin firma (1951). Catálogo de XXXIV Salón Anual de 1957 Discurso del Ministro de Educación y Cultura Prof. </a:t>
            </a:r>
            <a:r>
              <a:rPr lang="es-AR" sz="5500" dirty="0" err="1">
                <a:solidFill>
                  <a:prstClr val="white"/>
                </a:solidFill>
                <a:latin typeface="Arial" panose="020B0604020202020204" pitchFamily="34" charset="0"/>
                <a:ea typeface="Calibri" panose="020F0502020204030204" pitchFamily="34" charset="0"/>
                <a:cs typeface="Arial" panose="020B0604020202020204" pitchFamily="34" charset="0"/>
              </a:rPr>
              <a:t>Adelmo</a:t>
            </a:r>
            <a:r>
              <a:rPr lang="es-AR" sz="5500" dirty="0">
                <a:solidFill>
                  <a:prstClr val="white"/>
                </a:solidFill>
                <a:latin typeface="Arial" panose="020B0604020202020204" pitchFamily="34" charset="0"/>
                <a:ea typeface="Calibri" panose="020F0502020204030204" pitchFamily="34" charset="0"/>
                <a:cs typeface="Arial" panose="020B0604020202020204" pitchFamily="34" charset="0"/>
              </a:rPr>
              <a:t> Montenegro en el Acto Inaugural. </a:t>
            </a:r>
          </a:p>
          <a:p>
            <a:pPr>
              <a:lnSpc>
                <a:spcPct val="120000"/>
              </a:lnSpc>
            </a:pPr>
            <a:endParaRPr lang="es-AR" dirty="0"/>
          </a:p>
        </p:txBody>
      </p:sp>
    </p:spTree>
    <p:extLst>
      <p:ext uri="{BB962C8B-B14F-4D97-AF65-F5344CB8AC3E}">
        <p14:creationId xmlns:p14="http://schemas.microsoft.com/office/powerpoint/2010/main" xmlns="" val="3655769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698350"/>
          </a:xfrm>
        </p:spPr>
        <p:txBody>
          <a:bodyPr/>
          <a:lstStyle/>
          <a:p>
            <a:pPr algn="ctr">
              <a:lnSpc>
                <a:spcPct val="107000"/>
              </a:lnSpc>
              <a:spcAft>
                <a:spcPts val="800"/>
              </a:spcAft>
            </a:pPr>
            <a:r>
              <a:rPr lang="es-AR" sz="2800" b="1" dirty="0" smtClean="0">
                <a:latin typeface="Arial Black" panose="020B0A04020102020204" pitchFamily="34" charset="0"/>
                <a:ea typeface="Calibri" panose="020F0502020204030204" pitchFamily="34" charset="0"/>
                <a:cs typeface="Times New Roman" panose="02020603050405020304" pitchFamily="18" charset="0"/>
              </a:rPr>
              <a:t>Imágenes/Fotos</a:t>
            </a:r>
            <a:r>
              <a:rPr lang="es-AR" sz="4400" dirty="0">
                <a:latin typeface="Arial Black" panose="020B0A04020102020204" pitchFamily="34" charset="0"/>
                <a:ea typeface="Calibri" panose="020F0502020204030204" pitchFamily="34" charset="0"/>
                <a:cs typeface="Times New Roman" panose="02020603050405020304" pitchFamily="18" charset="0"/>
              </a:rPr>
              <a:t/>
            </a:r>
            <a:br>
              <a:rPr lang="es-AR" sz="4400" dirty="0">
                <a:latin typeface="Arial Black" panose="020B0A04020102020204" pitchFamily="34" charset="0"/>
                <a:ea typeface="Calibri" panose="020F0502020204030204" pitchFamily="34" charset="0"/>
                <a:cs typeface="Times New Roman" panose="02020603050405020304" pitchFamily="18" charset="0"/>
              </a:rPr>
            </a:br>
            <a:endParaRPr lang="es-AR" dirty="0">
              <a:latin typeface="Arial Black" panose="020B0A04020102020204" pitchFamily="34" charset="0"/>
            </a:endParaRPr>
          </a:p>
        </p:txBody>
      </p:sp>
      <p:sp>
        <p:nvSpPr>
          <p:cNvPr id="3" name="Marcador de contenido 2"/>
          <p:cNvSpPr>
            <a:spLocks noGrp="1"/>
          </p:cNvSpPr>
          <p:nvPr>
            <p:ph idx="1"/>
          </p:nvPr>
        </p:nvSpPr>
        <p:spPr>
          <a:xfrm>
            <a:off x="1243162" y="1353671"/>
            <a:ext cx="9589789" cy="4875007"/>
          </a:xfrm>
        </p:spPr>
        <p:txBody>
          <a:bodyPr>
            <a:normAutofit fontScale="85000" lnSpcReduction="20000"/>
          </a:bodyPr>
          <a:lstStyle/>
          <a:p>
            <a:pPr lvl="0" algn="just">
              <a:lnSpc>
                <a:spcPct val="107000"/>
              </a:lnSpc>
              <a:buFont typeface="Wingdings" panose="05000000000000000000" pitchFamily="2" charset="2"/>
              <a:buChar char="Ø"/>
            </a:pPr>
            <a:r>
              <a:rPr lang="es-AR" dirty="0">
                <a:latin typeface="Arial" panose="020B0604020202020204" pitchFamily="34" charset="0"/>
                <a:ea typeface="Calibri" panose="020F0502020204030204" pitchFamily="34" charset="0"/>
                <a:cs typeface="Arial" panose="020B0604020202020204" pitchFamily="34" charset="0"/>
              </a:rPr>
              <a:t>Inauguración del Museo, 25 de  Mayo de </a:t>
            </a:r>
            <a:r>
              <a:rPr lang="es-AR" dirty="0" smtClean="0">
                <a:latin typeface="Arial" panose="020B0604020202020204" pitchFamily="34" charset="0"/>
                <a:ea typeface="Calibri" panose="020F0502020204030204" pitchFamily="34" charset="0"/>
                <a:cs typeface="Arial" panose="020B0604020202020204" pitchFamily="34" charset="0"/>
              </a:rPr>
              <a:t>1922.</a:t>
            </a:r>
            <a:endParaRPr lang="es-AR"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spcAft>
                <a:spcPts val="800"/>
              </a:spcAft>
              <a:buFont typeface="Wingdings" panose="05000000000000000000" pitchFamily="2" charset="2"/>
              <a:buChar char="Ø"/>
            </a:pPr>
            <a:r>
              <a:rPr lang="es-AR" dirty="0">
                <a:latin typeface="Arial" panose="020B0604020202020204" pitchFamily="34" charset="0"/>
                <a:ea typeface="Calibri" panose="020F0502020204030204" pitchFamily="34" charset="0"/>
                <a:cs typeface="Arial" panose="020B0604020202020204" pitchFamily="34" charset="0"/>
              </a:rPr>
              <a:t>Catálogo de 1928: </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 Plano</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Despacho del Director Don Horacio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-Bois (Cargo que detentó de 1922 a  1955)</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 - Sala V</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 Frente de la sala III</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Provincial-Otra vista de la sala IV</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Provincial-Sala II</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Provincial-Sala IV destinada a conferencias</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Provincial-Vestíbulo principal</a:t>
            </a:r>
          </a:p>
          <a:p>
            <a:pPr marL="0" indent="0" algn="just">
              <a:lnSpc>
                <a:spcPct val="107000"/>
              </a:lnSpc>
              <a:buNone/>
            </a:pPr>
            <a:r>
              <a:rPr lang="es-AR" dirty="0">
                <a:latin typeface="Arial" panose="020B0604020202020204" pitchFamily="34" charset="0"/>
                <a:ea typeface="Calibri" panose="020F0502020204030204" pitchFamily="34" charset="0"/>
                <a:cs typeface="Arial" panose="020B0604020202020204" pitchFamily="34" charset="0"/>
              </a:rPr>
              <a:t>•	Museo Provincial-Vista de conjunto de la galería central</a:t>
            </a:r>
          </a:p>
          <a:p>
            <a:pPr marL="0" indent="0" algn="just">
              <a:lnSpc>
                <a:spcPct val="107000"/>
              </a:lnSpc>
              <a:buNone/>
            </a:pPr>
            <a:endParaRPr lang="es-AR"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spcAft>
                <a:spcPts val="800"/>
              </a:spcAft>
              <a:buFont typeface="Wingdings" panose="05000000000000000000" pitchFamily="2" charset="2"/>
              <a:buChar char="Ø"/>
            </a:pPr>
            <a:r>
              <a:rPr lang="es-AR" dirty="0">
                <a:latin typeface="Arial" panose="020B0604020202020204" pitchFamily="34" charset="0"/>
                <a:ea typeface="Calibri" panose="020F0502020204030204" pitchFamily="34" charset="0"/>
                <a:cs typeface="Arial" panose="020B0604020202020204" pitchFamily="34" charset="0"/>
              </a:rPr>
              <a:t>Proyecto ampliación del Museo ideado por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-Bois. </a:t>
            </a:r>
            <a:r>
              <a:rPr lang="es-AR" dirty="0" smtClean="0">
                <a:latin typeface="Arial" panose="020B0604020202020204" pitchFamily="34" charset="0"/>
                <a:ea typeface="Calibri" panose="020F0502020204030204" pitchFamily="34" charset="0"/>
                <a:cs typeface="Arial" panose="020B0604020202020204" pitchFamily="34" charset="0"/>
              </a:rPr>
              <a:t>1940.</a:t>
            </a:r>
            <a:endParaRPr lang="es-AR" dirty="0">
              <a:latin typeface="Arial" panose="020B0604020202020204" pitchFamily="34" charset="0"/>
              <a:ea typeface="Calibri" panose="020F0502020204030204" pitchFamily="34" charset="0"/>
              <a:cs typeface="Arial" panose="020B0604020202020204" pitchFamily="34" charset="0"/>
            </a:endParaRPr>
          </a:p>
          <a:p>
            <a:endParaRPr lang="es-A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923253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1600200"/>
          </a:xfrm>
        </p:spPr>
        <p:txBody>
          <a:bodyPr/>
          <a:lstStyle/>
          <a:p>
            <a:pPr algn="ctr">
              <a:lnSpc>
                <a:spcPct val="107000"/>
              </a:lnSpc>
              <a:spcAft>
                <a:spcPts val="800"/>
              </a:spcAft>
            </a:pPr>
            <a:r>
              <a:rPr lang="es-AR" sz="2000" b="1" dirty="0" smtClean="0">
                <a:latin typeface="Arial Black" panose="020B0A04020102020204" pitchFamily="34" charset="0"/>
                <a:ea typeface="Calibri" panose="020F0502020204030204" pitchFamily="34" charset="0"/>
                <a:cs typeface="Times New Roman" panose="02020603050405020304" pitchFamily="18" charset="0"/>
              </a:rPr>
              <a:t>Cartas (de Horacio </a:t>
            </a:r>
            <a:r>
              <a:rPr lang="es-AR" sz="2000" b="1" dirty="0" err="1" smtClean="0">
                <a:latin typeface="Arial Black" panose="020B0A04020102020204" pitchFamily="34" charset="0"/>
                <a:ea typeface="Calibri" panose="020F0502020204030204" pitchFamily="34" charset="0"/>
                <a:cs typeface="Times New Roman" panose="02020603050405020304" pitchFamily="18" charset="0"/>
              </a:rPr>
              <a:t>Caillet</a:t>
            </a:r>
            <a:r>
              <a:rPr lang="es-AR" sz="2000" b="1" dirty="0" smtClean="0">
                <a:latin typeface="Arial Black" panose="020B0A04020102020204" pitchFamily="34" charset="0"/>
                <a:ea typeface="Calibri" panose="020F0502020204030204" pitchFamily="34" charset="0"/>
                <a:cs typeface="Times New Roman" panose="02020603050405020304" pitchFamily="18" charset="0"/>
              </a:rPr>
              <a:t>-Bois a </a:t>
            </a:r>
            <a:br>
              <a:rPr lang="es-AR" sz="2000" b="1" dirty="0" smtClean="0">
                <a:latin typeface="Arial Black" panose="020B0A04020102020204" pitchFamily="34" charset="0"/>
                <a:ea typeface="Calibri" panose="020F0502020204030204" pitchFamily="34" charset="0"/>
                <a:cs typeface="Times New Roman" panose="02020603050405020304" pitchFamily="18" charset="0"/>
              </a:rPr>
            </a:br>
            <a:r>
              <a:rPr lang="es-AR" sz="2000" b="1" dirty="0" smtClean="0">
                <a:latin typeface="Arial Black" panose="020B0A04020102020204" pitchFamily="34" charset="0"/>
                <a:ea typeface="Calibri" panose="020F0502020204030204" pitchFamily="34" charset="0"/>
                <a:cs typeface="Times New Roman" panose="02020603050405020304" pitchFamily="18" charset="0"/>
              </a:rPr>
              <a:t>Luis León de los Santos de 1945 a 1955) y notas varias: </a:t>
            </a:r>
            <a:r>
              <a:rPr lang="es-AR" sz="2400" dirty="0" smtClean="0">
                <a:latin typeface="Arial Black" panose="020B0A04020102020204" pitchFamily="34" charset="0"/>
                <a:ea typeface="Calibri" panose="020F0502020204030204" pitchFamily="34" charset="0"/>
                <a:cs typeface="Times New Roman" panose="02020603050405020304" pitchFamily="18" charset="0"/>
              </a:rPr>
              <a:t/>
            </a:r>
            <a:br>
              <a:rPr lang="es-AR" sz="2400" dirty="0" smtClean="0">
                <a:latin typeface="Arial Black" panose="020B0A04020102020204" pitchFamily="34" charset="0"/>
                <a:ea typeface="Calibri" panose="020F0502020204030204" pitchFamily="34" charset="0"/>
                <a:cs typeface="Times New Roman" panose="02020603050405020304" pitchFamily="18" charset="0"/>
              </a:rPr>
            </a:br>
            <a:endParaRPr lang="es-AR" sz="2400" dirty="0">
              <a:latin typeface="Arial Black" panose="020B0A04020102020204" pitchFamily="34" charset="0"/>
            </a:endParaRPr>
          </a:p>
        </p:txBody>
      </p:sp>
      <p:sp>
        <p:nvSpPr>
          <p:cNvPr id="3" name="Marcador de contenido 2"/>
          <p:cNvSpPr>
            <a:spLocks noGrp="1"/>
          </p:cNvSpPr>
          <p:nvPr>
            <p:ph idx="1"/>
          </p:nvPr>
        </p:nvSpPr>
        <p:spPr>
          <a:xfrm>
            <a:off x="365760" y="1506072"/>
            <a:ext cx="11349318" cy="4742328"/>
          </a:xfrm>
        </p:spPr>
        <p:txBody>
          <a:bodyPr>
            <a:normAutofit fontScale="92500" lnSpcReduction="10000"/>
          </a:bodyPr>
          <a:lstStyle/>
          <a:p>
            <a:pPr marL="0" indent="0" algn="ctr">
              <a:lnSpc>
                <a:spcPct val="107000"/>
              </a:lnSpc>
              <a:spcAft>
                <a:spcPts val="800"/>
              </a:spcAft>
              <a:buNone/>
            </a:pPr>
            <a:r>
              <a:rPr lang="es-AR" sz="1900" dirty="0">
                <a:latin typeface="Arial" panose="020B0604020202020204" pitchFamily="34" charset="0"/>
                <a:ea typeface="Calibri" panose="020F0502020204030204" pitchFamily="34" charset="0"/>
                <a:cs typeface="Arial" panose="020B0604020202020204" pitchFamily="34" charset="0"/>
              </a:rPr>
              <a:t>Hay 224 cartas de HCB a Luis León de los Santos adonde se revela la estrecha relación de amistad entre ellos y su relación con diversas personalidades del arte y de la cultura. </a:t>
            </a:r>
            <a:endParaRPr lang="es-AR" sz="1900" dirty="0" smtClean="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Wingdings" panose="05000000000000000000" pitchFamily="2" charset="2"/>
              <a:buChar char=""/>
            </a:pPr>
            <a:r>
              <a:rPr lang="es-AR" sz="1900" dirty="0">
                <a:latin typeface="Arial" panose="020B0604020202020204" pitchFamily="34" charset="0"/>
                <a:ea typeface="Calibri" panose="020F0502020204030204" pitchFamily="34" charset="0"/>
                <a:cs typeface="Arial" panose="020B0604020202020204" pitchFamily="34" charset="0"/>
              </a:rPr>
              <a:t>23-06-1944 Carta de Horacio </a:t>
            </a:r>
            <a:r>
              <a:rPr lang="es-AR" sz="1900" dirty="0" err="1">
                <a:latin typeface="Arial" panose="020B0604020202020204" pitchFamily="34" charset="0"/>
                <a:ea typeface="Calibri" panose="020F0502020204030204" pitchFamily="34" charset="0"/>
                <a:cs typeface="Arial" panose="020B0604020202020204" pitchFamily="34" charset="0"/>
              </a:rPr>
              <a:t>Caillet</a:t>
            </a:r>
            <a:r>
              <a:rPr lang="es-AR" sz="1900" dirty="0">
                <a:latin typeface="Arial" panose="020B0604020202020204" pitchFamily="34" charset="0"/>
                <a:ea typeface="Calibri" panose="020F0502020204030204" pitchFamily="34" charset="0"/>
                <a:cs typeface="Arial" panose="020B0604020202020204" pitchFamily="34" charset="0"/>
              </a:rPr>
              <a:t>-Bois a Luis León de los Santos en la que relata haber sido designado Director de Bellas Artes, Museos y Archivos de la Provincia, lo que amplía su función que se ejerce en el mismo edificio del Museo.  </a:t>
            </a:r>
          </a:p>
          <a:p>
            <a:pPr lvl="0" algn="just">
              <a:lnSpc>
                <a:spcPct val="107000"/>
              </a:lnSpc>
              <a:buFont typeface="Wingdings" panose="05000000000000000000" pitchFamily="2" charset="2"/>
              <a:buChar char=""/>
            </a:pPr>
            <a:r>
              <a:rPr lang="es-AR" sz="1900" dirty="0">
                <a:latin typeface="Arial" panose="020B0604020202020204" pitchFamily="34" charset="0"/>
                <a:ea typeface="Calibri" panose="020F0502020204030204" pitchFamily="34" charset="0"/>
                <a:cs typeface="Arial" panose="020B0604020202020204" pitchFamily="34" charset="0"/>
              </a:rPr>
              <a:t>10-03-1945 (Tiene dos carillas) Carta de Horacio </a:t>
            </a:r>
            <a:r>
              <a:rPr lang="es-AR" sz="1900" dirty="0" err="1">
                <a:latin typeface="Arial" panose="020B0604020202020204" pitchFamily="34" charset="0"/>
                <a:ea typeface="Calibri" panose="020F0502020204030204" pitchFamily="34" charset="0"/>
                <a:cs typeface="Arial" panose="020B0604020202020204" pitchFamily="34" charset="0"/>
              </a:rPr>
              <a:t>Caillet</a:t>
            </a:r>
            <a:r>
              <a:rPr lang="es-AR" sz="1900" dirty="0">
                <a:latin typeface="Arial" panose="020B0604020202020204" pitchFamily="34" charset="0"/>
                <a:ea typeface="Calibri" panose="020F0502020204030204" pitchFamily="34" charset="0"/>
                <a:cs typeface="Arial" panose="020B0604020202020204" pitchFamily="34" charset="0"/>
              </a:rPr>
              <a:t>-Bois a Luis León de los Santos en la que relata haber sido designado a cargo de la municipalidad (cargo que detentó durante 20 días).</a:t>
            </a:r>
          </a:p>
          <a:p>
            <a:pPr lvl="0" algn="just">
              <a:lnSpc>
                <a:spcPct val="107000"/>
              </a:lnSpc>
              <a:buFont typeface="Wingdings" panose="05000000000000000000" pitchFamily="2" charset="2"/>
              <a:buChar char=""/>
            </a:pPr>
            <a:r>
              <a:rPr lang="es-AR" sz="1900" dirty="0">
                <a:latin typeface="Arial" panose="020B0604020202020204" pitchFamily="34" charset="0"/>
                <a:ea typeface="Calibri" panose="020F0502020204030204" pitchFamily="34" charset="0"/>
                <a:cs typeface="Arial" panose="020B0604020202020204" pitchFamily="34" charset="0"/>
              </a:rPr>
              <a:t>30-12-1947 Carta de Horacio </a:t>
            </a:r>
            <a:r>
              <a:rPr lang="es-AR" sz="1900" dirty="0" err="1">
                <a:latin typeface="Arial" panose="020B0604020202020204" pitchFamily="34" charset="0"/>
                <a:ea typeface="Calibri" panose="020F0502020204030204" pitchFamily="34" charset="0"/>
                <a:cs typeface="Arial" panose="020B0604020202020204" pitchFamily="34" charset="0"/>
              </a:rPr>
              <a:t>Caillet</a:t>
            </a:r>
            <a:r>
              <a:rPr lang="es-AR" sz="1900" dirty="0">
                <a:latin typeface="Arial" panose="020B0604020202020204" pitchFamily="34" charset="0"/>
                <a:ea typeface="Calibri" panose="020F0502020204030204" pitchFamily="34" charset="0"/>
                <a:cs typeface="Arial" panose="020B0604020202020204" pitchFamily="34" charset="0"/>
              </a:rPr>
              <a:t>-Bois a Luis León de los Santos que hace referencia a su rol de  mentor y organizador de la Escuela de Música de la Universidad Nacional del Litoral. </a:t>
            </a:r>
          </a:p>
          <a:p>
            <a:pPr lvl="0" algn="just">
              <a:lnSpc>
                <a:spcPct val="107000"/>
              </a:lnSpc>
              <a:buFont typeface="Wingdings" panose="05000000000000000000" pitchFamily="2" charset="2"/>
              <a:buChar char=""/>
            </a:pPr>
            <a:r>
              <a:rPr lang="es-AR" sz="1900" dirty="0">
                <a:latin typeface="Arial" panose="020B0604020202020204" pitchFamily="34" charset="0"/>
                <a:ea typeface="Calibri" panose="020F0502020204030204" pitchFamily="34" charset="0"/>
                <a:cs typeface="Arial" panose="020B0604020202020204" pitchFamily="34" charset="0"/>
              </a:rPr>
              <a:t>02-05-1948  Carta de Horacio </a:t>
            </a:r>
            <a:r>
              <a:rPr lang="es-AR" sz="1900" dirty="0" err="1">
                <a:latin typeface="Arial" panose="020B0604020202020204" pitchFamily="34" charset="0"/>
                <a:ea typeface="Calibri" panose="020F0502020204030204" pitchFamily="34" charset="0"/>
                <a:cs typeface="Arial" panose="020B0604020202020204" pitchFamily="34" charset="0"/>
              </a:rPr>
              <a:t>Caillet</a:t>
            </a:r>
            <a:r>
              <a:rPr lang="es-AR" sz="1900" dirty="0">
                <a:latin typeface="Arial" panose="020B0604020202020204" pitchFamily="34" charset="0"/>
                <a:ea typeface="Calibri" panose="020F0502020204030204" pitchFamily="34" charset="0"/>
                <a:cs typeface="Arial" panose="020B0604020202020204" pitchFamily="34" charset="0"/>
              </a:rPr>
              <a:t>-Bois a Juan Carlos </a:t>
            </a:r>
            <a:r>
              <a:rPr lang="es-AR" sz="1900" dirty="0" err="1">
                <a:latin typeface="Arial" panose="020B0604020202020204" pitchFamily="34" charset="0"/>
                <a:ea typeface="Calibri" panose="020F0502020204030204" pitchFamily="34" charset="0"/>
                <a:cs typeface="Arial" panose="020B0604020202020204" pitchFamily="34" charset="0"/>
              </a:rPr>
              <a:t>Duardo</a:t>
            </a:r>
            <a:r>
              <a:rPr lang="es-AR" sz="1900" dirty="0">
                <a:latin typeface="Arial" panose="020B0604020202020204" pitchFamily="34" charset="0"/>
                <a:ea typeface="Calibri" panose="020F0502020204030204" pitchFamily="34" charset="0"/>
                <a:cs typeface="Arial" panose="020B0604020202020204" pitchFamily="34" charset="0"/>
              </a:rPr>
              <a:t>, a cargo de Ceremonial del Estado de Cancillería de la Nación en agradecimiento a la  obtención de su pasaporte para representar al gobierno argentino y a la UNL en su viaje por algunos países de Europa (los nombra), Estados Unidos y Cuba. </a:t>
            </a:r>
          </a:p>
          <a:p>
            <a:pPr lvl="0" algn="just">
              <a:lnSpc>
                <a:spcPct val="107000"/>
              </a:lnSpc>
              <a:spcAft>
                <a:spcPts val="800"/>
              </a:spcAft>
              <a:buFont typeface="Wingdings" panose="05000000000000000000" pitchFamily="2" charset="2"/>
              <a:buChar char=""/>
            </a:pPr>
            <a:r>
              <a:rPr lang="es-AR" sz="1900" dirty="0">
                <a:latin typeface="Arial" panose="020B0604020202020204" pitchFamily="34" charset="0"/>
                <a:ea typeface="Calibri" panose="020F0502020204030204" pitchFamily="34" charset="0"/>
                <a:cs typeface="Arial" panose="020B0604020202020204" pitchFamily="34" charset="0"/>
              </a:rPr>
              <a:t>21-02-1948 (Tiene cuatro carillas) Carta de Horacio </a:t>
            </a:r>
            <a:r>
              <a:rPr lang="es-AR" sz="1900" dirty="0" err="1">
                <a:latin typeface="Arial" panose="020B0604020202020204" pitchFamily="34" charset="0"/>
                <a:ea typeface="Calibri" panose="020F0502020204030204" pitchFamily="34" charset="0"/>
                <a:cs typeface="Arial" panose="020B0604020202020204" pitchFamily="34" charset="0"/>
              </a:rPr>
              <a:t>Caillet</a:t>
            </a:r>
            <a:r>
              <a:rPr lang="es-AR" sz="1900" dirty="0">
                <a:latin typeface="Arial" panose="020B0604020202020204" pitchFamily="34" charset="0"/>
                <a:ea typeface="Calibri" panose="020F0502020204030204" pitchFamily="34" charset="0"/>
                <a:cs typeface="Arial" panose="020B0604020202020204" pitchFamily="34" charset="0"/>
              </a:rPr>
              <a:t>-Bois a Luis León de los Santos en la que habla de gestión, trascendencia, admiración y pedido de apoyo. </a:t>
            </a:r>
          </a:p>
          <a:p>
            <a:pPr marL="0" indent="0" algn="ctr">
              <a:lnSpc>
                <a:spcPct val="107000"/>
              </a:lnSpc>
              <a:spcAft>
                <a:spcPts val="800"/>
              </a:spcAft>
              <a:buNone/>
            </a:pPr>
            <a:endParaRPr lang="es-AR" dirty="0">
              <a:latin typeface="Calibri" panose="020F0502020204030204" pitchFamily="34" charset="0"/>
              <a:ea typeface="Calibri" panose="020F0502020204030204" pitchFamily="34" charset="0"/>
              <a:cs typeface="Times New Roman" panose="02020603050405020304" pitchFamily="18" charset="0"/>
            </a:endParaRPr>
          </a:p>
          <a:p>
            <a:pPr algn="ctr"/>
            <a:endParaRPr lang="es-AR" dirty="0"/>
          </a:p>
        </p:txBody>
      </p:sp>
    </p:spTree>
    <p:extLst>
      <p:ext uri="{BB962C8B-B14F-4D97-AF65-F5344CB8AC3E}">
        <p14:creationId xmlns:p14="http://schemas.microsoft.com/office/powerpoint/2010/main" xmlns="" val="3688275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226372" y="1212548"/>
            <a:ext cx="9735670" cy="4227824"/>
          </a:xfrm>
          <a:prstGeom prst="rect">
            <a:avLst/>
          </a:prstGeom>
        </p:spPr>
        <p:txBody>
          <a:bodyPr wrap="square">
            <a:spAutoFit/>
          </a:bodyPr>
          <a:lstStyle/>
          <a:p>
            <a:pPr marL="342900" lvl="0" indent="-342900" algn="just">
              <a:lnSpc>
                <a:spcPct val="107000"/>
              </a:lnSpc>
              <a:spcBef>
                <a:spcPts val="1000"/>
              </a:spcBef>
              <a:buClr>
                <a:srgbClr val="1E5155">
                  <a:lumMod val="40000"/>
                  <a:lumOff val="60000"/>
                </a:srgbClr>
              </a:buClr>
              <a:buSzPct val="80000"/>
              <a:buFont typeface="Wingdings" panose="05000000000000000000" pitchFamily="2" charset="2"/>
              <a:buChar char=""/>
            </a:pP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30-07-1949  Nota de salutación y  agradecimiento de Horacio </a:t>
            </a:r>
            <a:r>
              <a:rPr lang="es-AR"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Caillet</a:t>
            </a: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-Bois a  su amigo Luis León de los Santos por telegrama de felicitación recibido por su asunción como Director del Teatro Colon.</a:t>
            </a:r>
          </a:p>
          <a:p>
            <a:pPr marL="342900" lvl="0" indent="-342900" algn="just">
              <a:lnSpc>
                <a:spcPct val="107000"/>
              </a:lnSpc>
              <a:spcBef>
                <a:spcPts val="1000"/>
              </a:spcBef>
              <a:buClr>
                <a:srgbClr val="1E5155">
                  <a:lumMod val="40000"/>
                  <a:lumOff val="60000"/>
                </a:srgbClr>
              </a:buClr>
              <a:buSzPct val="80000"/>
              <a:buFont typeface="Wingdings" panose="05000000000000000000" pitchFamily="2" charset="2"/>
              <a:buChar char=""/>
            </a:pP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29-08-1949 Nota de Luis León de los Santos presentando a </a:t>
            </a:r>
            <a:r>
              <a:rPr lang="es-AR"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Caillet</a:t>
            </a: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-Bois como Director del teatro Colon y revalorizando su figura </a:t>
            </a:r>
            <a:r>
              <a:rPr lang="es-AR"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Caillet</a:t>
            </a: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-Bois como gestor de distintas iniciativas culturales y políticas.</a:t>
            </a:r>
          </a:p>
          <a:p>
            <a:pPr marL="342900" lvl="0" indent="-342900" algn="just">
              <a:lnSpc>
                <a:spcPct val="107000"/>
              </a:lnSpc>
              <a:spcBef>
                <a:spcPts val="1000"/>
              </a:spcBef>
              <a:buClr>
                <a:srgbClr val="1E5155">
                  <a:lumMod val="40000"/>
                  <a:lumOff val="60000"/>
                </a:srgbClr>
              </a:buClr>
              <a:buSzPct val="80000"/>
              <a:buFont typeface="Wingdings" panose="05000000000000000000" pitchFamily="2" charset="2"/>
              <a:buChar char=""/>
            </a:pP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04-10-1950 Carta de Horacio </a:t>
            </a:r>
            <a:r>
              <a:rPr lang="es-AR"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Caillet</a:t>
            </a: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-Bois a Luis León de los Santos en la que relata su ansiado regreso a “la ciudad de las losas y los sueños”. </a:t>
            </a:r>
          </a:p>
          <a:p>
            <a:pPr marL="342900" lvl="0" indent="-342900" algn="just">
              <a:lnSpc>
                <a:spcPct val="107000"/>
              </a:lnSpc>
              <a:spcBef>
                <a:spcPts val="1000"/>
              </a:spcBef>
              <a:buClr>
                <a:srgbClr val="1E5155">
                  <a:lumMod val="40000"/>
                  <a:lumOff val="60000"/>
                </a:srgbClr>
              </a:buClr>
              <a:buSzPct val="80000"/>
              <a:buFont typeface="Wingdings" panose="05000000000000000000" pitchFamily="2" charset="2"/>
              <a:buChar char=""/>
            </a:pP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01-05-1951 (Tiene cuatro carillas) Carta de Horacio </a:t>
            </a:r>
            <a:r>
              <a:rPr lang="es-AR"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Caillet</a:t>
            </a: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-Bois a Luis León de los Santos destacando su rol como Gestor cultural.</a:t>
            </a:r>
          </a:p>
          <a:p>
            <a:pPr marL="342900" lvl="0" indent="-342900" algn="just">
              <a:lnSpc>
                <a:spcPct val="107000"/>
              </a:lnSpc>
              <a:spcBef>
                <a:spcPts val="1000"/>
              </a:spcBef>
              <a:spcAft>
                <a:spcPts val="800"/>
              </a:spcAft>
              <a:buClr>
                <a:srgbClr val="1E5155">
                  <a:lumMod val="40000"/>
                  <a:lumOff val="60000"/>
                </a:srgbClr>
              </a:buClr>
              <a:buSzPct val="80000"/>
              <a:buFont typeface="Wingdings" panose="05000000000000000000" pitchFamily="2" charset="2"/>
              <a:buChar char=""/>
            </a:pP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1953- Carta con dibujo de Libero </a:t>
            </a:r>
            <a:r>
              <a:rPr lang="es-AR"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Badi</a:t>
            </a: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 dedicado a Horacio </a:t>
            </a:r>
            <a:r>
              <a:rPr lang="es-AR"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Caillet</a:t>
            </a:r>
            <a:r>
              <a:rPr lang="es-AR"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-Bois</a:t>
            </a:r>
          </a:p>
        </p:txBody>
      </p:sp>
    </p:spTree>
    <p:extLst>
      <p:ext uri="{BB962C8B-B14F-4D97-AF65-F5344CB8AC3E}">
        <p14:creationId xmlns:p14="http://schemas.microsoft.com/office/powerpoint/2010/main" xmlns="" val="1614810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60612" y="1260431"/>
            <a:ext cx="10155219" cy="5027017"/>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es-AR" dirty="0">
                <a:latin typeface="Arial" panose="020B0604020202020204" pitchFamily="34" charset="0"/>
                <a:ea typeface="Calibri" panose="020F0502020204030204" pitchFamily="34" charset="0"/>
                <a:cs typeface="Arial" panose="020B0604020202020204" pitchFamily="34" charset="0"/>
              </a:rPr>
              <a:t>M</a:t>
            </a:r>
            <a:r>
              <a:rPr lang="es-AR" dirty="0" smtClean="0">
                <a:latin typeface="Arial" panose="020B0604020202020204" pitchFamily="34" charset="0"/>
                <a:ea typeface="Calibri" panose="020F0502020204030204" pitchFamily="34" charset="0"/>
                <a:cs typeface="Arial" panose="020B0604020202020204" pitchFamily="34" charset="0"/>
              </a:rPr>
              <a:t>arzo de 2018:  se </a:t>
            </a:r>
            <a:r>
              <a:rPr lang="es-AR" dirty="0">
                <a:latin typeface="Arial" panose="020B0604020202020204" pitchFamily="34" charset="0"/>
                <a:ea typeface="Calibri" panose="020F0502020204030204" pitchFamily="34" charset="0"/>
                <a:cs typeface="Arial" panose="020B0604020202020204" pitchFamily="34" charset="0"/>
              </a:rPr>
              <a:t>retomó el contacto con el Sr Leonardo Scheffer  y se solicitó a la </a:t>
            </a:r>
            <a:r>
              <a:rPr lang="es-AR" dirty="0" err="1">
                <a:latin typeface="Arial" panose="020B0604020202020204" pitchFamily="34" charset="0"/>
                <a:ea typeface="Calibri" panose="020F0502020204030204" pitchFamily="34" charset="0"/>
                <a:cs typeface="Arial" panose="020B0604020202020204" pitchFamily="34" charset="0"/>
              </a:rPr>
              <a:t>Srta</a:t>
            </a:r>
            <a:r>
              <a:rPr lang="es-AR" dirty="0">
                <a:latin typeface="Arial" panose="020B0604020202020204" pitchFamily="34" charset="0"/>
                <a:ea typeface="Calibri" panose="020F0502020204030204" pitchFamily="34" charset="0"/>
                <a:cs typeface="Arial" panose="020B0604020202020204" pitchFamily="34" charset="0"/>
              </a:rPr>
              <a:t> Carolina </a:t>
            </a:r>
            <a:r>
              <a:rPr lang="es-AR" dirty="0" err="1">
                <a:latin typeface="Arial" panose="020B0604020202020204" pitchFamily="34" charset="0"/>
                <a:ea typeface="Calibri" panose="020F0502020204030204" pitchFamily="34" charset="0"/>
                <a:cs typeface="Arial" panose="020B0604020202020204" pitchFamily="34" charset="0"/>
              </a:rPr>
              <a:t>Blanc</a:t>
            </a:r>
            <a:r>
              <a:rPr lang="es-AR" dirty="0">
                <a:latin typeface="Arial" panose="020B0604020202020204" pitchFamily="34" charset="0"/>
                <a:ea typeface="Calibri" panose="020F0502020204030204" pitchFamily="34" charset="0"/>
                <a:cs typeface="Arial" panose="020B0604020202020204" pitchFamily="34" charset="0"/>
              </a:rPr>
              <a:t>, Directora Administrativa, la autorización para acceder al Archivo  (a cargo de Silvia </a:t>
            </a:r>
            <a:r>
              <a:rPr lang="es-AR" dirty="0" err="1">
                <a:latin typeface="Arial" panose="020B0604020202020204" pitchFamily="34" charset="0"/>
                <a:ea typeface="Calibri" panose="020F0502020204030204" pitchFamily="34" charset="0"/>
                <a:cs typeface="Arial" panose="020B0604020202020204" pitchFamily="34" charset="0"/>
              </a:rPr>
              <a:t>Geanechinni</a:t>
            </a:r>
            <a:r>
              <a:rPr lang="es-AR" dirty="0">
                <a:latin typeface="Arial" panose="020B0604020202020204" pitchFamily="34" charset="0"/>
                <a:ea typeface="Calibri" panose="020F0502020204030204" pitchFamily="34" charset="0"/>
                <a:cs typeface="Arial" panose="020B0604020202020204" pitchFamily="34" charset="0"/>
              </a:rPr>
              <a:t>) y a la pinacoteca. </a:t>
            </a:r>
            <a:endParaRPr lang="es-AR" dirty="0" smtClean="0">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es-AR" dirty="0" smtClean="0">
                <a:latin typeface="Arial" panose="020B0604020202020204" pitchFamily="34" charset="0"/>
                <a:ea typeface="Calibri" panose="020F0502020204030204" pitchFamily="34" charset="0"/>
                <a:cs typeface="Arial" panose="020B0604020202020204" pitchFamily="34" charset="0"/>
              </a:rPr>
              <a:t>5 </a:t>
            </a:r>
            <a:r>
              <a:rPr lang="es-AR" dirty="0">
                <a:latin typeface="Arial" panose="020B0604020202020204" pitchFamily="34" charset="0"/>
                <a:ea typeface="Calibri" panose="020F0502020204030204" pitchFamily="34" charset="0"/>
                <a:cs typeface="Arial" panose="020B0604020202020204" pitchFamily="34" charset="0"/>
              </a:rPr>
              <a:t>de </a:t>
            </a:r>
            <a:r>
              <a:rPr lang="es-AR" dirty="0" smtClean="0">
                <a:latin typeface="Arial" panose="020B0604020202020204" pitchFamily="34" charset="0"/>
                <a:ea typeface="Calibri" panose="020F0502020204030204" pitchFamily="34" charset="0"/>
                <a:cs typeface="Arial" panose="020B0604020202020204" pitchFamily="34" charset="0"/>
              </a:rPr>
              <a:t>abril: Silvia </a:t>
            </a:r>
            <a:r>
              <a:rPr lang="es-AR" dirty="0" err="1">
                <a:latin typeface="Arial" panose="020B0604020202020204" pitchFamily="34" charset="0"/>
                <a:ea typeface="Calibri" panose="020F0502020204030204" pitchFamily="34" charset="0"/>
                <a:cs typeface="Arial" panose="020B0604020202020204" pitchFamily="34" charset="0"/>
              </a:rPr>
              <a:t>Giannecchini</a:t>
            </a:r>
            <a:r>
              <a:rPr lang="es-AR" dirty="0">
                <a:latin typeface="Arial" panose="020B0604020202020204" pitchFamily="34" charset="0"/>
                <a:ea typeface="Calibri" panose="020F0502020204030204" pitchFamily="34" charset="0"/>
                <a:cs typeface="Arial" panose="020B0604020202020204" pitchFamily="34" charset="0"/>
              </a:rPr>
              <a:t>, l</a:t>
            </a:r>
            <a:r>
              <a:rPr lang="es-AR" dirty="0" smtClean="0">
                <a:latin typeface="Arial" panose="020B0604020202020204" pitchFamily="34" charset="0"/>
                <a:ea typeface="Calibri" panose="020F0502020204030204" pitchFamily="34" charset="0"/>
                <a:cs typeface="Arial" panose="020B0604020202020204" pitchFamily="34" charset="0"/>
              </a:rPr>
              <a:t>a </a:t>
            </a:r>
            <a:r>
              <a:rPr lang="es-AR" dirty="0">
                <a:latin typeface="Arial" panose="020B0604020202020204" pitchFamily="34" charset="0"/>
                <a:ea typeface="Calibri" panose="020F0502020204030204" pitchFamily="34" charset="0"/>
                <a:cs typeface="Arial" panose="020B0604020202020204" pitchFamily="34" charset="0"/>
              </a:rPr>
              <a:t>responsable del </a:t>
            </a:r>
            <a:r>
              <a:rPr lang="es-AR" dirty="0" smtClean="0">
                <a:latin typeface="Arial" panose="020B0604020202020204" pitchFamily="34" charset="0"/>
                <a:ea typeface="Calibri" panose="020F0502020204030204" pitchFamily="34" charset="0"/>
                <a:cs typeface="Arial" panose="020B0604020202020204" pitchFamily="34" charset="0"/>
              </a:rPr>
              <a:t>Archivo del Museo </a:t>
            </a:r>
            <a:r>
              <a:rPr lang="es-AR" dirty="0">
                <a:latin typeface="Arial" panose="020B0604020202020204" pitchFamily="34" charset="0"/>
                <a:ea typeface="Calibri" panose="020F0502020204030204" pitchFamily="34" charset="0"/>
                <a:cs typeface="Arial" panose="020B0604020202020204" pitchFamily="34" charset="0"/>
              </a:rPr>
              <a:t>facilitó fotos, artículos de diario y documentos</a:t>
            </a:r>
            <a:r>
              <a:rPr lang="es-AR" dirty="0" smtClean="0">
                <a:latin typeface="Arial" panose="020B0604020202020204" pitchFamily="34" charset="0"/>
                <a:ea typeface="Calibri" panose="020F0502020204030204" pitchFamily="34" charset="0"/>
                <a:cs typeface="Arial" panose="020B0604020202020204" pitchFamily="34" charset="0"/>
              </a:rPr>
              <a:t>.</a:t>
            </a:r>
          </a:p>
          <a:p>
            <a:pPr marL="285750" indent="-285750" algn="just">
              <a:lnSpc>
                <a:spcPct val="150000"/>
              </a:lnSpc>
              <a:buFont typeface="Wingdings" panose="05000000000000000000" pitchFamily="2" charset="2"/>
              <a:buChar char="Ø"/>
            </a:pPr>
            <a:r>
              <a:rPr lang="es-AR" dirty="0" smtClean="0">
                <a:latin typeface="Arial" panose="020B0604020202020204" pitchFamily="34" charset="0"/>
                <a:ea typeface="Calibri" panose="020F0502020204030204" pitchFamily="34" charset="0"/>
                <a:cs typeface="Arial" panose="020B0604020202020204" pitchFamily="34" charset="0"/>
              </a:rPr>
              <a:t>6 </a:t>
            </a:r>
            <a:r>
              <a:rPr lang="es-AR" dirty="0">
                <a:latin typeface="Arial" panose="020B0604020202020204" pitchFamily="34" charset="0"/>
                <a:ea typeface="Calibri" panose="020F0502020204030204" pitchFamily="34" charset="0"/>
                <a:cs typeface="Arial" panose="020B0604020202020204" pitchFamily="34" charset="0"/>
              </a:rPr>
              <a:t>de </a:t>
            </a:r>
            <a:r>
              <a:rPr lang="es-AR" dirty="0" smtClean="0">
                <a:latin typeface="Arial" panose="020B0604020202020204" pitchFamily="34" charset="0"/>
                <a:ea typeface="Calibri" panose="020F0502020204030204" pitchFamily="34" charset="0"/>
                <a:cs typeface="Arial" panose="020B0604020202020204" pitchFamily="34" charset="0"/>
              </a:rPr>
              <a:t>abril: </a:t>
            </a:r>
            <a:r>
              <a:rPr lang="es-AR" dirty="0">
                <a:latin typeface="Arial" panose="020B0604020202020204" pitchFamily="34" charset="0"/>
                <a:ea typeface="Calibri" panose="020F0502020204030204" pitchFamily="34" charset="0"/>
                <a:cs typeface="Arial" panose="020B0604020202020204" pitchFamily="34" charset="0"/>
              </a:rPr>
              <a:t>la Directora del Proyecto </a:t>
            </a:r>
            <a:r>
              <a:rPr lang="es-AR" dirty="0" err="1">
                <a:latin typeface="Arial" panose="020B0604020202020204" pitchFamily="34" charset="0"/>
                <a:ea typeface="Calibri" panose="020F0502020204030204" pitchFamily="34" charset="0"/>
                <a:cs typeface="Arial" panose="020B0604020202020204" pitchFamily="34" charset="0"/>
              </a:rPr>
              <a:t>Mgr</a:t>
            </a:r>
            <a:r>
              <a:rPr lang="es-AR" dirty="0">
                <a:latin typeface="Arial" panose="020B0604020202020204" pitchFamily="34" charset="0"/>
                <a:ea typeface="Calibri" panose="020F0502020204030204" pitchFamily="34" charset="0"/>
                <a:cs typeface="Arial" panose="020B0604020202020204" pitchFamily="34" charset="0"/>
              </a:rPr>
              <a:t> Adriana  </a:t>
            </a:r>
            <a:r>
              <a:rPr lang="es-AR" dirty="0" err="1">
                <a:latin typeface="Arial" panose="020B0604020202020204" pitchFamily="34" charset="0"/>
                <a:ea typeface="Calibri" panose="020F0502020204030204" pitchFamily="34" charset="0"/>
                <a:cs typeface="Arial" panose="020B0604020202020204" pitchFamily="34" charset="0"/>
              </a:rPr>
              <a:t>Crolla</a:t>
            </a:r>
            <a:r>
              <a:rPr lang="es-AR" dirty="0">
                <a:latin typeface="Arial" panose="020B0604020202020204" pitchFamily="34" charset="0"/>
                <a:ea typeface="Calibri" panose="020F0502020204030204" pitchFamily="34" charset="0"/>
                <a:cs typeface="Arial" panose="020B0604020202020204" pitchFamily="34" charset="0"/>
              </a:rPr>
              <a:t> envió una nota a la Directora del Museo Analía </a:t>
            </a:r>
            <a:r>
              <a:rPr lang="es-AR" dirty="0" err="1">
                <a:latin typeface="Arial" panose="020B0604020202020204" pitchFamily="34" charset="0"/>
                <a:ea typeface="Calibri" panose="020F0502020204030204" pitchFamily="34" charset="0"/>
                <a:cs typeface="Arial" panose="020B0604020202020204" pitchFamily="34" charset="0"/>
              </a:rPr>
              <a:t>Solomonoff</a:t>
            </a:r>
            <a:r>
              <a:rPr lang="es-AR" dirty="0">
                <a:latin typeface="Arial" panose="020B0604020202020204" pitchFamily="34" charset="0"/>
                <a:ea typeface="Calibri" panose="020F0502020204030204" pitchFamily="34" charset="0"/>
                <a:cs typeface="Arial" panose="020B0604020202020204" pitchFamily="34" charset="0"/>
              </a:rPr>
              <a:t> solicitando formalmente autorización para acceder al archivo y así también la posibilidad  de que Rodrigo </a:t>
            </a:r>
            <a:r>
              <a:rPr lang="es-AR" dirty="0" err="1">
                <a:latin typeface="Arial" panose="020B0604020202020204" pitchFamily="34" charset="0"/>
                <a:ea typeface="Calibri" panose="020F0502020204030204" pitchFamily="34" charset="0"/>
                <a:cs typeface="Arial" panose="020B0604020202020204" pitchFamily="34" charset="0"/>
              </a:rPr>
              <a:t>Sttetler</a:t>
            </a:r>
            <a:r>
              <a:rPr lang="es-AR" dirty="0">
                <a:latin typeface="Arial" panose="020B0604020202020204" pitchFamily="34" charset="0"/>
                <a:ea typeface="Calibri" panose="020F0502020204030204" pitchFamily="34" charset="0"/>
                <a:cs typeface="Arial" panose="020B0604020202020204" pitchFamily="34" charset="0"/>
              </a:rPr>
              <a:t> filme entrevistas a personalidades relacionadas con Horacio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 Bois. </a:t>
            </a:r>
          </a:p>
          <a:p>
            <a:pPr marL="285750" indent="-285750" algn="just">
              <a:lnSpc>
                <a:spcPct val="150000"/>
              </a:lnSpc>
              <a:buFont typeface="Wingdings" panose="05000000000000000000" pitchFamily="2" charset="2"/>
              <a:buChar char="Ø"/>
            </a:pPr>
            <a:r>
              <a:rPr lang="es-AR" dirty="0" smtClean="0">
                <a:latin typeface="Arial" panose="020B0604020202020204" pitchFamily="34" charset="0"/>
                <a:ea typeface="Calibri" panose="020F0502020204030204" pitchFamily="34" charset="0"/>
                <a:cs typeface="Arial" panose="020B0604020202020204" pitchFamily="34" charset="0"/>
              </a:rPr>
              <a:t>Durante </a:t>
            </a:r>
            <a:r>
              <a:rPr lang="es-AR" dirty="0">
                <a:latin typeface="Arial" panose="020B0604020202020204" pitchFamily="34" charset="0"/>
                <a:ea typeface="Calibri" panose="020F0502020204030204" pitchFamily="34" charset="0"/>
                <a:cs typeface="Arial" panose="020B0604020202020204" pitchFamily="34" charset="0"/>
              </a:rPr>
              <a:t>el mes de abril y mayo de 2018,  Silvia </a:t>
            </a:r>
            <a:r>
              <a:rPr lang="es-AR" dirty="0" err="1">
                <a:latin typeface="Arial" panose="020B0604020202020204" pitchFamily="34" charset="0"/>
                <a:ea typeface="Calibri" panose="020F0502020204030204" pitchFamily="34" charset="0"/>
                <a:cs typeface="Arial" panose="020B0604020202020204" pitchFamily="34" charset="0"/>
              </a:rPr>
              <a:t>Giannecchini</a:t>
            </a:r>
            <a:r>
              <a:rPr lang="es-AR" dirty="0">
                <a:latin typeface="Arial" panose="020B0604020202020204" pitchFamily="34" charset="0"/>
                <a:ea typeface="Calibri" panose="020F0502020204030204" pitchFamily="34" charset="0"/>
                <a:cs typeface="Arial" panose="020B0604020202020204" pitchFamily="34" charset="0"/>
              </a:rPr>
              <a:t> facilitó el acceso a fotografías y documentos del Archivo del Museo y colaboró con el equipo buscando documentación en el Archivo de la Provincia.  </a:t>
            </a:r>
            <a:endParaRPr lang="es-AR"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CuadroTexto 2"/>
          <p:cNvSpPr txBox="1"/>
          <p:nvPr/>
        </p:nvSpPr>
        <p:spPr>
          <a:xfrm>
            <a:off x="5228216" y="1075765"/>
            <a:ext cx="184731" cy="369332"/>
          </a:xfrm>
          <a:prstGeom prst="rect">
            <a:avLst/>
          </a:prstGeom>
          <a:noFill/>
        </p:spPr>
        <p:txBody>
          <a:bodyPr wrap="none" rtlCol="0">
            <a:spAutoFit/>
          </a:bodyPr>
          <a:lstStyle/>
          <a:p>
            <a:endParaRPr lang="es-AR" dirty="0"/>
          </a:p>
        </p:txBody>
      </p:sp>
      <p:sp>
        <p:nvSpPr>
          <p:cNvPr id="4" name="CuadroTexto 3"/>
          <p:cNvSpPr txBox="1"/>
          <p:nvPr/>
        </p:nvSpPr>
        <p:spPr>
          <a:xfrm>
            <a:off x="957430" y="552545"/>
            <a:ext cx="6051015" cy="523220"/>
          </a:xfrm>
          <a:prstGeom prst="rect">
            <a:avLst/>
          </a:prstGeom>
          <a:noFill/>
        </p:spPr>
        <p:txBody>
          <a:bodyPr wrap="none" rtlCol="0">
            <a:spAutoFit/>
          </a:bodyPr>
          <a:lstStyle/>
          <a:p>
            <a:r>
              <a:rPr lang="es-AR" sz="2800" dirty="0">
                <a:solidFill>
                  <a:srgbClr val="EBEBEB"/>
                </a:solidFill>
                <a:latin typeface="Arial Black" panose="020B0A04020102020204" pitchFamily="34" charset="0"/>
                <a:ea typeface="+mj-ea"/>
                <a:cs typeface="+mj-cs"/>
              </a:rPr>
              <a:t>Acciones realizadas en </a:t>
            </a:r>
            <a:r>
              <a:rPr lang="es-AR" sz="2800" dirty="0" smtClean="0">
                <a:solidFill>
                  <a:srgbClr val="EBEBEB"/>
                </a:solidFill>
                <a:latin typeface="Arial Black" panose="020B0A04020102020204" pitchFamily="34" charset="0"/>
                <a:ea typeface="+mj-ea"/>
                <a:cs typeface="+mj-cs"/>
              </a:rPr>
              <a:t>2018: </a:t>
            </a:r>
            <a:endParaRPr lang="es-AR" dirty="0">
              <a:latin typeface="Arial Black" panose="020B0A04020102020204" pitchFamily="34" charset="0"/>
            </a:endParaRPr>
          </a:p>
        </p:txBody>
      </p:sp>
    </p:spTree>
    <p:extLst>
      <p:ext uri="{BB962C8B-B14F-4D97-AF65-F5344CB8AC3E}">
        <p14:creationId xmlns:p14="http://schemas.microsoft.com/office/powerpoint/2010/main" xmlns="" val="67203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49854" y="710002"/>
            <a:ext cx="10176733" cy="5219634"/>
          </a:xfrm>
          <a:prstGeom prst="rect">
            <a:avLst/>
          </a:prstGeom>
          <a:noFill/>
        </p:spPr>
        <p:txBody>
          <a:bodyPr wrap="square" rtlCol="0">
            <a:spAutoFit/>
          </a:bodyPr>
          <a:lstStyle/>
          <a:p>
            <a:pPr algn="ctr">
              <a:lnSpc>
                <a:spcPct val="107000"/>
              </a:lnSpc>
              <a:spcAft>
                <a:spcPts val="800"/>
              </a:spcAft>
            </a:pPr>
            <a:r>
              <a:rPr lang="es-AR" dirty="0" smtClean="0">
                <a:latin typeface="Arial Black" panose="020B0A04020102020204" pitchFamily="34" charset="0"/>
                <a:ea typeface="Calibri" panose="020F0502020204030204" pitchFamily="34" charset="0"/>
                <a:cs typeface="Times New Roman" panose="02020603050405020304" pitchFamily="18" charset="0"/>
              </a:rPr>
              <a:t>Documentos en </a:t>
            </a:r>
            <a:r>
              <a:rPr lang="es-AR" dirty="0">
                <a:latin typeface="Arial Black" panose="020B0A04020102020204" pitchFamily="34" charset="0"/>
                <a:ea typeface="Calibri" panose="020F0502020204030204" pitchFamily="34" charset="0"/>
                <a:cs typeface="Times New Roman" panose="02020603050405020304" pitchFamily="18" charset="0"/>
              </a:rPr>
              <a:t>proceso de clasificación (a cargo de las colaboradoras Agustina </a:t>
            </a:r>
            <a:r>
              <a:rPr lang="es-AR" dirty="0" err="1">
                <a:latin typeface="Arial Black" panose="020B0A04020102020204" pitchFamily="34" charset="0"/>
                <a:ea typeface="Calibri" panose="020F0502020204030204" pitchFamily="34" charset="0"/>
                <a:cs typeface="Times New Roman" panose="02020603050405020304" pitchFamily="18" charset="0"/>
              </a:rPr>
              <a:t>Mai</a:t>
            </a:r>
            <a:r>
              <a:rPr lang="es-AR" dirty="0">
                <a:latin typeface="Arial Black" panose="020B0A04020102020204" pitchFamily="34" charset="0"/>
                <a:ea typeface="Calibri" panose="020F0502020204030204" pitchFamily="34" charset="0"/>
                <a:cs typeface="Times New Roman" panose="02020603050405020304" pitchFamily="18" charset="0"/>
              </a:rPr>
              <a:t> y Pamela Silva), algunos de ellos son: </a:t>
            </a:r>
          </a:p>
          <a:p>
            <a:pPr marL="285750" lvl="0" indent="-285750" algn="just">
              <a:lnSpc>
                <a:spcPct val="150000"/>
              </a:lnSpc>
              <a:spcAft>
                <a:spcPts val="0"/>
              </a:spcAft>
              <a:buFont typeface="Wingdings" panose="05000000000000000000" pitchFamily="2" charset="2"/>
              <a:buChar char="Ø"/>
            </a:pPr>
            <a:r>
              <a:rPr lang="es-AR" sz="1600" dirty="0">
                <a:latin typeface="Arial" panose="020B0604020202020204" pitchFamily="34" charset="0"/>
                <a:ea typeface="Calibri" panose="020F0502020204030204" pitchFamily="34" charset="0"/>
                <a:cs typeface="Arial" panose="020B0604020202020204" pitchFamily="34" charset="0"/>
              </a:rPr>
              <a:t>Ley N° 2018 04/05/1922 Cámara de Senadores de la Provincia de Santa Fe. Aprobación del Decreto del PE del 27 de mayo de 1920. Aceptación de la donación de un edificio por parte del Dr. Martin Rodríguez </a:t>
            </a:r>
            <a:r>
              <a:rPr lang="es-AR" sz="1600" dirty="0" err="1">
                <a:latin typeface="Arial" panose="020B0604020202020204" pitchFamily="34" charset="0"/>
                <a:ea typeface="Calibri" panose="020F0502020204030204" pitchFamily="34" charset="0"/>
                <a:cs typeface="Arial" panose="020B0604020202020204" pitchFamily="34" charset="0"/>
              </a:rPr>
              <a:t>Galisteo</a:t>
            </a:r>
            <a:r>
              <a:rPr lang="es-AR" sz="1600" dirty="0">
                <a:latin typeface="Arial" panose="020B0604020202020204" pitchFamily="34" charset="0"/>
                <a:ea typeface="Calibri" panose="020F0502020204030204" pitchFamily="34" charset="0"/>
                <a:cs typeface="Arial" panose="020B0604020202020204" pitchFamily="34" charset="0"/>
              </a:rPr>
              <a:t> con destino a Museo y Biblioteca.  Creación de los puestos de Director, Secretario, Bibliotecario, Auxiliar, Ordenanza y Mensajero. </a:t>
            </a:r>
          </a:p>
          <a:p>
            <a:pPr marL="285750" lvl="0" indent="-285750" algn="just">
              <a:lnSpc>
                <a:spcPct val="150000"/>
              </a:lnSpc>
              <a:spcAft>
                <a:spcPts val="0"/>
              </a:spcAft>
              <a:buFont typeface="Wingdings" panose="05000000000000000000" pitchFamily="2" charset="2"/>
              <a:buChar char="Ø"/>
            </a:pPr>
            <a:r>
              <a:rPr lang="es-AR" sz="1600" dirty="0">
                <a:latin typeface="Arial" panose="020B0604020202020204" pitchFamily="34" charset="0"/>
                <a:ea typeface="Calibri" panose="020F0502020204030204" pitchFamily="34" charset="0"/>
                <a:cs typeface="Arial" panose="020B0604020202020204" pitchFamily="34" charset="0"/>
              </a:rPr>
              <a:t>Informe elaborado por la Técnica Archivera Analía </a:t>
            </a:r>
            <a:r>
              <a:rPr lang="es-AR" sz="1600" dirty="0" err="1">
                <a:latin typeface="Arial" panose="020B0604020202020204" pitchFamily="34" charset="0"/>
                <a:ea typeface="Calibri" panose="020F0502020204030204" pitchFamily="34" charset="0"/>
                <a:cs typeface="Arial" panose="020B0604020202020204" pitchFamily="34" charset="0"/>
              </a:rPr>
              <a:t>Ferrá</a:t>
            </a:r>
            <a:r>
              <a:rPr lang="es-AR" sz="1600" dirty="0">
                <a:latin typeface="Arial" panose="020B0604020202020204" pitchFamily="34" charset="0"/>
                <a:ea typeface="Calibri" panose="020F0502020204030204" pitchFamily="34" charset="0"/>
                <a:cs typeface="Arial" panose="020B0604020202020204" pitchFamily="34" charset="0"/>
              </a:rPr>
              <a:t> y la Bibliotecaria María de los Milagros </a:t>
            </a:r>
            <a:r>
              <a:rPr lang="es-AR" sz="1600" dirty="0" err="1">
                <a:latin typeface="Arial" panose="020B0604020202020204" pitchFamily="34" charset="0"/>
                <a:ea typeface="Calibri" panose="020F0502020204030204" pitchFamily="34" charset="0"/>
                <a:cs typeface="Arial" panose="020B0604020202020204" pitchFamily="34" charset="0"/>
              </a:rPr>
              <a:t>Vecari</a:t>
            </a:r>
            <a:r>
              <a:rPr lang="es-AR" sz="1600" dirty="0">
                <a:latin typeface="Arial" panose="020B0604020202020204" pitchFamily="34" charset="0"/>
                <a:ea typeface="Calibri" panose="020F0502020204030204" pitchFamily="34" charset="0"/>
                <a:cs typeface="Arial" panose="020B0604020202020204" pitchFamily="34" charset="0"/>
              </a:rPr>
              <a:t> sobre ley de creación del Museo y de cargos. </a:t>
            </a:r>
          </a:p>
          <a:p>
            <a:pPr marL="285750" lvl="0" indent="-285750" algn="just">
              <a:lnSpc>
                <a:spcPct val="150000"/>
              </a:lnSpc>
              <a:spcAft>
                <a:spcPts val="0"/>
              </a:spcAft>
              <a:buFont typeface="Wingdings" panose="05000000000000000000" pitchFamily="2" charset="2"/>
              <a:buChar char="Ø"/>
            </a:pPr>
            <a:r>
              <a:rPr lang="es-AR" sz="1600" dirty="0">
                <a:latin typeface="Arial" panose="020B0604020202020204" pitchFamily="34" charset="0"/>
                <a:ea typeface="Calibri" panose="020F0502020204030204" pitchFamily="34" charset="0"/>
                <a:cs typeface="Arial" panose="020B0604020202020204" pitchFamily="34" charset="0"/>
              </a:rPr>
              <a:t>Ficha de la Ley 2018. Cámara de Senadores de la Provincia de Santa Fe.</a:t>
            </a:r>
          </a:p>
          <a:p>
            <a:pPr marL="285750" lvl="0" indent="-285750" algn="just">
              <a:lnSpc>
                <a:spcPct val="150000"/>
              </a:lnSpc>
              <a:spcAft>
                <a:spcPts val="0"/>
              </a:spcAft>
              <a:buFont typeface="Wingdings" panose="05000000000000000000" pitchFamily="2" charset="2"/>
              <a:buChar char="Ø"/>
            </a:pPr>
            <a:r>
              <a:rPr lang="es-AR" sz="1600" dirty="0">
                <a:latin typeface="Arial" panose="020B0604020202020204" pitchFamily="34" charset="0"/>
                <a:ea typeface="Calibri" panose="020F0502020204030204" pitchFamily="34" charset="0"/>
                <a:cs typeface="Arial" panose="020B0604020202020204" pitchFamily="34" charset="0"/>
              </a:rPr>
              <a:t>Decreto del PE del 27 de mayo de 1920.</a:t>
            </a:r>
          </a:p>
          <a:p>
            <a:pPr marL="285750" lvl="0" indent="-285750" algn="just">
              <a:lnSpc>
                <a:spcPct val="150000"/>
              </a:lnSpc>
              <a:spcAft>
                <a:spcPts val="0"/>
              </a:spcAft>
              <a:buFont typeface="Wingdings" panose="05000000000000000000" pitchFamily="2" charset="2"/>
              <a:buChar char="Ø"/>
            </a:pPr>
            <a:r>
              <a:rPr lang="es-AR" sz="1600" dirty="0">
                <a:latin typeface="Arial" panose="020B0604020202020204" pitchFamily="34" charset="0"/>
                <a:ea typeface="Calibri" panose="020F0502020204030204" pitchFamily="34" charset="0"/>
                <a:cs typeface="Arial" panose="020B0604020202020204" pitchFamily="34" charset="0"/>
              </a:rPr>
              <a:t>Enero de 1929: Informe sobre conferencias dictadas por Horacio </a:t>
            </a:r>
            <a:r>
              <a:rPr lang="es-AR" sz="1600" dirty="0" err="1">
                <a:latin typeface="Arial" panose="020B0604020202020204" pitchFamily="34" charset="0"/>
                <a:ea typeface="Calibri" panose="020F0502020204030204" pitchFamily="34" charset="0"/>
                <a:cs typeface="Arial" panose="020B0604020202020204" pitchFamily="34" charset="0"/>
              </a:rPr>
              <a:t>Caillet</a:t>
            </a:r>
            <a:r>
              <a:rPr lang="es-AR" sz="1600" dirty="0">
                <a:latin typeface="Arial" panose="020B0604020202020204" pitchFamily="34" charset="0"/>
                <a:ea typeface="Calibri" panose="020F0502020204030204" pitchFamily="34" charset="0"/>
                <a:cs typeface="Arial" panose="020B0604020202020204" pitchFamily="34" charset="0"/>
              </a:rPr>
              <a:t> Bois en noviembre de 1928. </a:t>
            </a:r>
          </a:p>
          <a:p>
            <a:pPr marL="285750" lvl="0" indent="-285750" algn="just">
              <a:lnSpc>
                <a:spcPct val="150000"/>
              </a:lnSpc>
              <a:spcAft>
                <a:spcPts val="0"/>
              </a:spcAft>
              <a:buFont typeface="Wingdings" panose="05000000000000000000" pitchFamily="2" charset="2"/>
              <a:buChar char="Ø"/>
            </a:pPr>
            <a:r>
              <a:rPr lang="es-AR" sz="1600" dirty="0">
                <a:latin typeface="Arial" panose="020B0604020202020204" pitchFamily="34" charset="0"/>
                <a:ea typeface="Calibri" panose="020F0502020204030204" pitchFamily="34" charset="0"/>
                <a:cs typeface="Arial" panose="020B0604020202020204" pitchFamily="34" charset="0"/>
              </a:rPr>
              <a:t>19 de mayo de 1920. Carta de Martin Rodríguez </a:t>
            </a:r>
            <a:r>
              <a:rPr lang="es-AR" sz="1600" dirty="0" err="1">
                <a:latin typeface="Arial" panose="020B0604020202020204" pitchFamily="34" charset="0"/>
                <a:ea typeface="Calibri" panose="020F0502020204030204" pitchFamily="34" charset="0"/>
                <a:cs typeface="Arial" panose="020B0604020202020204" pitchFamily="34" charset="0"/>
              </a:rPr>
              <a:t>Galisteo</a:t>
            </a:r>
            <a:r>
              <a:rPr lang="es-AR" sz="1600" dirty="0">
                <a:latin typeface="Arial" panose="020B0604020202020204" pitchFamily="34" charset="0"/>
                <a:ea typeface="Calibri" panose="020F0502020204030204" pitchFamily="34" charset="0"/>
                <a:cs typeface="Arial" panose="020B0604020202020204" pitchFamily="34" charset="0"/>
              </a:rPr>
              <a:t> al Gobernador de la Provincia Dr. Enrique M. Mosca. Donación del edificio y condiciones de la misma. </a:t>
            </a:r>
          </a:p>
          <a:p>
            <a:pPr marL="285750" lvl="0" indent="-285750" algn="just">
              <a:lnSpc>
                <a:spcPct val="150000"/>
              </a:lnSpc>
              <a:spcAft>
                <a:spcPts val="0"/>
              </a:spcAft>
              <a:buFont typeface="Wingdings" panose="05000000000000000000" pitchFamily="2" charset="2"/>
              <a:buChar char="Ø"/>
            </a:pPr>
            <a:r>
              <a:rPr lang="es-AR" sz="1600" dirty="0">
                <a:latin typeface="Arial" panose="020B0604020202020204" pitchFamily="34" charset="0"/>
                <a:ea typeface="Calibri" panose="020F0502020204030204" pitchFamily="34" charset="0"/>
                <a:cs typeface="Arial" panose="020B0604020202020204" pitchFamily="34" charset="0"/>
              </a:rPr>
              <a:t>Catálogo razonado. 1947. Libro técnico. Horacio </a:t>
            </a:r>
            <a:r>
              <a:rPr lang="es-AR" sz="1600" dirty="0" err="1">
                <a:latin typeface="Arial" panose="020B0604020202020204" pitchFamily="34" charset="0"/>
                <a:ea typeface="Calibri" panose="020F0502020204030204" pitchFamily="34" charset="0"/>
                <a:cs typeface="Arial" panose="020B0604020202020204" pitchFamily="34" charset="0"/>
              </a:rPr>
              <a:t>Caillet</a:t>
            </a:r>
            <a:r>
              <a:rPr lang="es-AR" sz="1600" dirty="0">
                <a:latin typeface="Arial" panose="020B0604020202020204" pitchFamily="34" charset="0"/>
                <a:ea typeface="Calibri" panose="020F0502020204030204" pitchFamily="34" charset="0"/>
                <a:cs typeface="Arial" panose="020B0604020202020204" pitchFamily="34" charset="0"/>
              </a:rPr>
              <a:t> Bois: </a:t>
            </a:r>
            <a:r>
              <a:rPr lang="es-AR" sz="1600" dirty="0" smtClean="0">
                <a:latin typeface="Arial" panose="020B0604020202020204" pitchFamily="34" charset="0"/>
                <a:ea typeface="Calibri" panose="020F0502020204030204" pitchFamily="34" charset="0"/>
                <a:cs typeface="Arial" panose="020B0604020202020204" pitchFamily="34" charset="0"/>
              </a:rPr>
              <a:t>Cobertura Prefacio</a:t>
            </a:r>
            <a:r>
              <a:rPr lang="es-AR" sz="1600" dirty="0">
                <a:latin typeface="Arial" panose="020B0604020202020204" pitchFamily="34" charset="0"/>
                <a:ea typeface="Calibri" panose="020F0502020204030204" pitchFamily="34" charset="0"/>
                <a:cs typeface="Arial" panose="020B0604020202020204" pitchFamily="34" charset="0"/>
              </a:rPr>
              <a:t>: Paginas 9 a 12</a:t>
            </a:r>
            <a:endParaRPr lang="es-AR"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932931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a:latin typeface="Calibri" panose="020F0502020204030204" pitchFamily="34" charset="0"/>
                <a:ea typeface="Calibri" panose="020F0502020204030204" pitchFamily="34" charset="0"/>
                <a:cs typeface="Times New Roman" panose="02020603050405020304" pitchFamily="18" charset="0"/>
              </a:rPr>
              <a:t> </a:t>
            </a:r>
            <a:r>
              <a:rPr lang="es-AR" sz="3200" dirty="0">
                <a:latin typeface="Arial Black" panose="020B0A04020102020204" pitchFamily="34" charset="0"/>
                <a:ea typeface="Calibri" panose="020F0502020204030204" pitchFamily="34" charset="0"/>
                <a:cs typeface="Times New Roman" panose="02020603050405020304" pitchFamily="18" charset="0"/>
              </a:rPr>
              <a:t>30 de mayo de 2018 </a:t>
            </a:r>
            <a:endParaRPr lang="es-AR" sz="3200" dirty="0">
              <a:latin typeface="Arial Black" panose="020B0A04020102020204" pitchFamily="34" charset="0"/>
            </a:endParaRPr>
          </a:p>
        </p:txBody>
      </p:sp>
      <p:sp>
        <p:nvSpPr>
          <p:cNvPr id="3" name="Marcador de contenido 2"/>
          <p:cNvSpPr>
            <a:spLocks noGrp="1"/>
          </p:cNvSpPr>
          <p:nvPr>
            <p:ph idx="1"/>
          </p:nvPr>
        </p:nvSpPr>
        <p:spPr>
          <a:xfrm>
            <a:off x="855887" y="1966857"/>
            <a:ext cx="10202975" cy="4337124"/>
          </a:xfrm>
        </p:spPr>
        <p:txBody>
          <a:bodyPr/>
          <a:lstStyle/>
          <a:p>
            <a:pPr marL="0" indent="0" algn="ctr">
              <a:buNone/>
            </a:pPr>
            <a:r>
              <a:rPr lang="es-AR" dirty="0">
                <a:latin typeface="Arial" panose="020B0604020202020204" pitchFamily="34" charset="0"/>
                <a:ea typeface="Calibri" panose="020F0502020204030204" pitchFamily="34" charset="0"/>
                <a:cs typeface="Arial" panose="020B0604020202020204" pitchFamily="34" charset="0"/>
              </a:rPr>
              <a:t>S</a:t>
            </a:r>
            <a:r>
              <a:rPr lang="es-AR" dirty="0" smtClean="0">
                <a:latin typeface="Arial" panose="020B0604020202020204" pitchFamily="34" charset="0"/>
                <a:ea typeface="Calibri" panose="020F0502020204030204" pitchFamily="34" charset="0"/>
                <a:cs typeface="Arial" panose="020B0604020202020204" pitchFamily="34" charset="0"/>
              </a:rPr>
              <a:t>e </a:t>
            </a:r>
            <a:r>
              <a:rPr lang="es-AR" dirty="0">
                <a:latin typeface="Arial" panose="020B0604020202020204" pitchFamily="34" charset="0"/>
                <a:ea typeface="Calibri" panose="020F0502020204030204" pitchFamily="34" charset="0"/>
                <a:cs typeface="Arial" panose="020B0604020202020204" pitchFamily="34" charset="0"/>
              </a:rPr>
              <a:t>realizó una entrevista a Cintia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 Bois, en tanto hija de D. Horacio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 Bois y  custodia en su domicilio de documentos pertenecientes a su padre y a D. Manuel Irigoyen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 Bois, sobrino y custodio de una parte de  la documentación privada de su tío. </a:t>
            </a:r>
            <a:endParaRPr lang="es-AR" dirty="0" smtClean="0">
              <a:latin typeface="Arial" panose="020B0604020202020204" pitchFamily="34" charset="0"/>
              <a:ea typeface="Calibri" panose="020F0502020204030204" pitchFamily="34" charset="0"/>
              <a:cs typeface="Arial" panose="020B0604020202020204" pitchFamily="34" charset="0"/>
            </a:endParaRPr>
          </a:p>
          <a:p>
            <a:pPr marL="0" indent="0" algn="ctr">
              <a:buNone/>
            </a:pPr>
            <a:r>
              <a:rPr lang="es-AR" dirty="0" smtClean="0">
                <a:latin typeface="Arial" panose="020B0604020202020204" pitchFamily="34" charset="0"/>
                <a:ea typeface="Calibri" panose="020F0502020204030204" pitchFamily="34" charset="0"/>
                <a:cs typeface="Arial" panose="020B0604020202020204" pitchFamily="34" charset="0"/>
              </a:rPr>
              <a:t>La </a:t>
            </a:r>
            <a:r>
              <a:rPr lang="es-AR" dirty="0">
                <a:latin typeface="Arial" panose="020B0604020202020204" pitchFamily="34" charset="0"/>
                <a:ea typeface="Calibri" panose="020F0502020204030204" pitchFamily="34" charset="0"/>
                <a:cs typeface="Arial" panose="020B0604020202020204" pitchFamily="34" charset="0"/>
              </a:rPr>
              <a:t>entrevista  se realizó en casa de  Cintia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 Bois y fue filmada por Rodrigo </a:t>
            </a:r>
            <a:r>
              <a:rPr lang="es-AR" dirty="0" err="1">
                <a:latin typeface="Arial" panose="020B0604020202020204" pitchFamily="34" charset="0"/>
                <a:ea typeface="Calibri" panose="020F0502020204030204" pitchFamily="34" charset="0"/>
                <a:cs typeface="Arial" panose="020B0604020202020204" pitchFamily="34" charset="0"/>
              </a:rPr>
              <a:t>Stettler</a:t>
            </a:r>
            <a:r>
              <a:rPr lang="es-AR" dirty="0">
                <a:latin typeface="Arial" panose="020B0604020202020204" pitchFamily="34" charset="0"/>
                <a:ea typeface="Calibri" panose="020F0502020204030204" pitchFamily="34" charset="0"/>
                <a:cs typeface="Arial" panose="020B0604020202020204" pitchFamily="34" charset="0"/>
              </a:rPr>
              <a:t>.  </a:t>
            </a:r>
            <a:endParaRPr lang="es-AR" dirty="0" smtClean="0">
              <a:latin typeface="Arial" panose="020B0604020202020204" pitchFamily="34" charset="0"/>
              <a:ea typeface="Calibri" panose="020F0502020204030204" pitchFamily="34" charset="0"/>
              <a:cs typeface="Arial" panose="020B0604020202020204" pitchFamily="34" charset="0"/>
            </a:endParaRPr>
          </a:p>
          <a:p>
            <a:pPr marL="0" indent="0" algn="ctr">
              <a:buNone/>
            </a:pPr>
            <a:endParaRPr lang="es-AR" dirty="0" smtClean="0">
              <a:latin typeface="Arial" panose="020B0604020202020204" pitchFamily="34" charset="0"/>
              <a:ea typeface="Calibri" panose="020F0502020204030204" pitchFamily="34" charset="0"/>
              <a:cs typeface="Arial" panose="020B0604020202020204" pitchFamily="34" charset="0"/>
            </a:endParaRPr>
          </a:p>
          <a:p>
            <a:pPr marL="0" indent="0" algn="ctr">
              <a:buNone/>
            </a:pPr>
            <a:r>
              <a:rPr lang="es-AR" dirty="0" smtClean="0">
                <a:latin typeface="Arial" panose="020B0604020202020204" pitchFamily="34" charset="0"/>
                <a:ea typeface="Calibri" panose="020F0502020204030204" pitchFamily="34" charset="0"/>
                <a:cs typeface="Arial" panose="020B0604020202020204" pitchFamily="34" charset="0"/>
              </a:rPr>
              <a:t>Los </a:t>
            </a:r>
            <a:r>
              <a:rPr lang="es-AR" dirty="0">
                <a:latin typeface="Arial" panose="020B0604020202020204" pitchFamily="34" charset="0"/>
                <a:ea typeface="Calibri" panose="020F0502020204030204" pitchFamily="34" charset="0"/>
                <a:cs typeface="Arial" panose="020B0604020202020204" pitchFamily="34" charset="0"/>
              </a:rPr>
              <a:t>videos están en poder de la Directora del Proyecto y serán editados con el objeto de subirlos al Laboratorio de Historia oral del Portal Gringo. </a:t>
            </a:r>
            <a:endParaRPr lang="es-A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9251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1415" y="942845"/>
            <a:ext cx="9404723" cy="1400530"/>
          </a:xfrm>
        </p:spPr>
        <p:txBody>
          <a:bodyPr/>
          <a:lstStyle/>
          <a:p>
            <a:pPr algn="ctr"/>
            <a:r>
              <a:rPr lang="es-AR" sz="2400" b="1" dirty="0" smtClean="0">
                <a:latin typeface="Arial Black" panose="020B0A04020102020204" pitchFamily="34" charset="0"/>
              </a:rPr>
              <a:t>Museo Rosa </a:t>
            </a:r>
            <a:r>
              <a:rPr lang="es-AR" sz="2400" b="1" dirty="0" err="1" smtClean="0">
                <a:latin typeface="Arial Black" panose="020B0A04020102020204" pitchFamily="34" charset="0"/>
              </a:rPr>
              <a:t>Galisteo</a:t>
            </a:r>
            <a:r>
              <a:rPr lang="es-AR" sz="2400" b="1" dirty="0" smtClean="0">
                <a:latin typeface="Arial Black" panose="020B0A04020102020204" pitchFamily="34" charset="0"/>
              </a:rPr>
              <a:t> de </a:t>
            </a:r>
            <a:r>
              <a:rPr lang="es-AR" sz="2400" b="1" dirty="0" err="1" smtClean="0">
                <a:latin typeface="Arial Black" panose="020B0A04020102020204" pitchFamily="34" charset="0"/>
              </a:rPr>
              <a:t>Rodriguez</a:t>
            </a:r>
            <a:r>
              <a:rPr lang="es-AR" sz="2400" b="1" dirty="0" smtClean="0">
                <a:latin typeface="Arial Black" panose="020B0A04020102020204" pitchFamily="34" charset="0"/>
              </a:rPr>
              <a:t/>
            </a:r>
            <a:br>
              <a:rPr lang="es-AR" sz="2400" b="1" dirty="0" smtClean="0">
                <a:latin typeface="Arial Black" panose="020B0A04020102020204" pitchFamily="34" charset="0"/>
              </a:rPr>
            </a:br>
            <a:r>
              <a:rPr lang="es-AR" sz="2400" b="1" dirty="0" smtClean="0">
                <a:latin typeface="Arial Black" panose="020B0A04020102020204" pitchFamily="34" charset="0"/>
              </a:rPr>
              <a:t>Biblioteca Horacio </a:t>
            </a:r>
            <a:r>
              <a:rPr lang="es-AR" sz="2400" b="1" dirty="0" err="1" smtClean="0">
                <a:latin typeface="Arial Black" panose="020B0A04020102020204" pitchFamily="34" charset="0"/>
              </a:rPr>
              <a:t>Caillet</a:t>
            </a:r>
            <a:r>
              <a:rPr lang="es-AR" sz="2400" b="1" dirty="0" smtClean="0">
                <a:latin typeface="Arial Black" panose="020B0A04020102020204" pitchFamily="34" charset="0"/>
              </a:rPr>
              <a:t> Bois</a:t>
            </a:r>
            <a:endParaRPr lang="es-AR" sz="2400" b="1" dirty="0">
              <a:latin typeface="Arial Black" panose="020B0A04020102020204" pitchFamily="34" charset="0"/>
            </a:endParaRPr>
          </a:p>
        </p:txBody>
      </p:sp>
      <p:sp>
        <p:nvSpPr>
          <p:cNvPr id="3" name="Marcador de contenido 2"/>
          <p:cNvSpPr>
            <a:spLocks noGrp="1"/>
          </p:cNvSpPr>
          <p:nvPr>
            <p:ph idx="1"/>
          </p:nvPr>
        </p:nvSpPr>
        <p:spPr>
          <a:xfrm>
            <a:off x="1264677" y="2149737"/>
            <a:ext cx="8946541" cy="3541058"/>
          </a:xfrm>
        </p:spPr>
        <p:txBody>
          <a:bodyPr>
            <a:normAutofit/>
          </a:bodyPr>
          <a:lstStyle/>
          <a:p>
            <a:pPr marL="0" indent="0" algn="ctr">
              <a:lnSpc>
                <a:spcPct val="150000"/>
              </a:lnSpc>
              <a:spcBef>
                <a:spcPts val="0"/>
              </a:spcBef>
              <a:buNone/>
            </a:pPr>
            <a:r>
              <a:rPr lang="es-AR" dirty="0">
                <a:latin typeface="Arial" panose="020B0604020202020204" pitchFamily="34" charset="0"/>
                <a:cs typeface="Arial" panose="020B0604020202020204" pitchFamily="34" charset="0"/>
              </a:rPr>
              <a:t>Nace junto con el Museo, el 25 de Mayo de </a:t>
            </a:r>
            <a:r>
              <a:rPr lang="es-AR" dirty="0" smtClean="0">
                <a:latin typeface="Arial" panose="020B0604020202020204" pitchFamily="34" charset="0"/>
                <a:cs typeface="Arial" panose="020B0604020202020204" pitchFamily="34" charset="0"/>
              </a:rPr>
              <a:t>1922.</a:t>
            </a:r>
          </a:p>
          <a:p>
            <a:pPr marL="0" indent="0" algn="ctr">
              <a:lnSpc>
                <a:spcPct val="150000"/>
              </a:lnSpc>
              <a:spcBef>
                <a:spcPts val="0"/>
              </a:spcBef>
              <a:buNone/>
            </a:pPr>
            <a:endParaRPr lang="es-AR" dirty="0" smtClean="0">
              <a:latin typeface="Arial" panose="020B0604020202020204" pitchFamily="34" charset="0"/>
              <a:cs typeface="Arial" panose="020B0604020202020204" pitchFamily="34" charset="0"/>
            </a:endParaRPr>
          </a:p>
          <a:p>
            <a:pPr marL="0" indent="0" algn="ctr">
              <a:lnSpc>
                <a:spcPct val="150000"/>
              </a:lnSpc>
              <a:spcBef>
                <a:spcPts val="0"/>
              </a:spcBef>
              <a:buNone/>
            </a:pPr>
            <a:r>
              <a:rPr lang="es-AR" dirty="0" smtClean="0">
                <a:latin typeface="Arial" panose="020B0604020202020204" pitchFamily="34" charset="0"/>
                <a:cs typeface="Arial" panose="020B0604020202020204" pitchFamily="34" charset="0"/>
              </a:rPr>
              <a:t> Obtiene </a:t>
            </a:r>
            <a:r>
              <a:rPr lang="es-AR" dirty="0">
                <a:latin typeface="Arial" panose="020B0604020202020204" pitchFamily="34" charset="0"/>
                <a:cs typeface="Arial" panose="020B0604020202020204" pitchFamily="34" charset="0"/>
              </a:rPr>
              <a:t>su nombre del primer director de la institución, que se desempeñó al frente de la misma durante treinta y </a:t>
            </a:r>
            <a:r>
              <a:rPr lang="es-AR" dirty="0" smtClean="0">
                <a:latin typeface="Arial" panose="020B0604020202020204" pitchFamily="34" charset="0"/>
                <a:cs typeface="Arial" panose="020B0604020202020204" pitchFamily="34" charset="0"/>
              </a:rPr>
              <a:t>seis años</a:t>
            </a:r>
          </a:p>
          <a:p>
            <a:pPr marL="0" indent="0" algn="ctr">
              <a:lnSpc>
                <a:spcPct val="150000"/>
              </a:lnSpc>
              <a:spcBef>
                <a:spcPts val="0"/>
              </a:spcBef>
              <a:buNone/>
            </a:pPr>
            <a:endParaRPr lang="es-AR" dirty="0" smtClean="0">
              <a:latin typeface="Arial" panose="020B0604020202020204" pitchFamily="34" charset="0"/>
              <a:cs typeface="Arial" panose="020B0604020202020204" pitchFamily="34" charset="0"/>
            </a:endParaRPr>
          </a:p>
          <a:p>
            <a:pPr marL="0" indent="0" algn="ctr">
              <a:lnSpc>
                <a:spcPct val="150000"/>
              </a:lnSpc>
              <a:spcBef>
                <a:spcPts val="0"/>
              </a:spcBef>
              <a:buNone/>
            </a:pPr>
            <a:r>
              <a:rPr lang="es-AR" dirty="0" smtClean="0">
                <a:latin typeface="Arial" panose="020B0604020202020204" pitchFamily="34" charset="0"/>
                <a:cs typeface="Arial" panose="020B0604020202020204" pitchFamily="34" charset="0"/>
              </a:rPr>
              <a:t>Horacio </a:t>
            </a:r>
            <a:r>
              <a:rPr lang="es-AR" dirty="0" err="1">
                <a:latin typeface="Arial" panose="020B0604020202020204" pitchFamily="34" charset="0"/>
                <a:cs typeface="Arial" panose="020B0604020202020204" pitchFamily="34" charset="0"/>
              </a:rPr>
              <a:t>C</a:t>
            </a:r>
            <a:r>
              <a:rPr lang="es-AR" dirty="0" err="1" smtClean="0">
                <a:latin typeface="Arial" panose="020B0604020202020204" pitchFamily="34" charset="0"/>
                <a:cs typeface="Arial" panose="020B0604020202020204" pitchFamily="34" charset="0"/>
              </a:rPr>
              <a:t>aillet</a:t>
            </a:r>
            <a:r>
              <a:rPr lang="es-AR" dirty="0" smtClean="0">
                <a:latin typeface="Arial" panose="020B0604020202020204" pitchFamily="34" charset="0"/>
                <a:cs typeface="Arial" panose="020B0604020202020204" pitchFamily="34" charset="0"/>
              </a:rPr>
              <a:t> Bois dejó </a:t>
            </a:r>
            <a:r>
              <a:rPr lang="es-AR" dirty="0">
                <a:latin typeface="Arial" panose="020B0604020202020204" pitchFamily="34" charset="0"/>
                <a:cs typeface="Arial" panose="020B0604020202020204" pitchFamily="34" charset="0"/>
              </a:rPr>
              <a:t>un legado de importantes documentos y publicaciones </a:t>
            </a:r>
            <a:r>
              <a:rPr lang="es-AR" dirty="0" smtClean="0">
                <a:latin typeface="Arial" panose="020B0604020202020204" pitchFamily="34" charset="0"/>
                <a:cs typeface="Arial" panose="020B0604020202020204" pitchFamily="34" charset="0"/>
              </a:rPr>
              <a:t>artísticas</a:t>
            </a:r>
            <a:r>
              <a:rPr lang="es-AR" dirty="0">
                <a:latin typeface="Arial" panose="020B0604020202020204" pitchFamily="34" charset="0"/>
                <a:cs typeface="Arial" panose="020B0604020202020204" pitchFamily="34" charset="0"/>
              </a:rPr>
              <a:t>, que enriquecen el caudal bibliográfico.</a:t>
            </a:r>
          </a:p>
        </p:txBody>
      </p:sp>
    </p:spTree>
    <p:extLst>
      <p:ext uri="{BB962C8B-B14F-4D97-AF65-F5344CB8AC3E}">
        <p14:creationId xmlns:p14="http://schemas.microsoft.com/office/powerpoint/2010/main" xmlns="" val="355891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16367" y="1269403"/>
            <a:ext cx="10905181" cy="4252446"/>
          </a:xfrm>
          <a:prstGeom prst="rect">
            <a:avLst/>
          </a:prstGeom>
          <a:noFill/>
        </p:spPr>
        <p:txBody>
          <a:bodyPr wrap="square" rtlCol="0">
            <a:spAutoFit/>
          </a:bodyPr>
          <a:lstStyle/>
          <a:p>
            <a:pPr lvl="0" algn="ctr">
              <a:lnSpc>
                <a:spcPct val="150000"/>
              </a:lnSpc>
              <a:spcBef>
                <a:spcPts val="1000"/>
              </a:spcBef>
              <a:buClr>
                <a:srgbClr val="1E5155">
                  <a:lumMod val="40000"/>
                  <a:lumOff val="60000"/>
                </a:srgbClr>
              </a:buClr>
              <a:buSzPct val="80000"/>
            </a:pPr>
            <a:r>
              <a:rPr lang="es-AR" sz="2000" dirty="0">
                <a:solidFill>
                  <a:prstClr val="white"/>
                </a:solidFill>
                <a:latin typeface="Arial" panose="020B0604020202020204" pitchFamily="34" charset="0"/>
                <a:ea typeface="+mj-ea"/>
                <a:cs typeface="Arial" panose="020B0604020202020204" pitchFamily="34" charset="0"/>
              </a:rPr>
              <a:t>Posteriormente, el profesor Luis León de los Santos cedió también su biblioteca personal:</a:t>
            </a:r>
          </a:p>
          <a:p>
            <a:pPr marL="342900" lvl="0" indent="-342900" algn="just">
              <a:lnSpc>
                <a:spcPct val="150000"/>
              </a:lnSpc>
              <a:spcBef>
                <a:spcPts val="1000"/>
              </a:spcBef>
              <a:buClr>
                <a:srgbClr val="1E5155">
                  <a:lumMod val="40000"/>
                  <a:lumOff val="60000"/>
                </a:srgbClr>
              </a:buClr>
              <a:buSzPct val="80000"/>
              <a:buFont typeface="Wingdings 3" charset="2"/>
              <a:buChar char=""/>
            </a:pPr>
            <a:r>
              <a:rPr lang="es-AR" sz="2000" dirty="0">
                <a:solidFill>
                  <a:prstClr val="white"/>
                </a:solidFill>
                <a:latin typeface="Arial" panose="020B0604020202020204" pitchFamily="34" charset="0"/>
                <a:ea typeface="+mj-ea"/>
                <a:cs typeface="Arial" panose="020B0604020202020204" pitchFamily="34" charset="0"/>
              </a:rPr>
              <a:t>libros autografiados por sus autores (</a:t>
            </a:r>
            <a:r>
              <a:rPr lang="es-AR" sz="2000" dirty="0" err="1">
                <a:solidFill>
                  <a:prstClr val="white"/>
                </a:solidFill>
                <a:latin typeface="Arial" panose="020B0604020202020204" pitchFamily="34" charset="0"/>
                <a:ea typeface="+mj-ea"/>
                <a:cs typeface="Arial" panose="020B0604020202020204" pitchFamily="34" charset="0"/>
              </a:rPr>
              <a:t>Quinquela</a:t>
            </a:r>
            <a:r>
              <a:rPr lang="es-AR" sz="2000" dirty="0">
                <a:solidFill>
                  <a:prstClr val="white"/>
                </a:solidFill>
                <a:latin typeface="Arial" panose="020B0604020202020204" pitchFamily="34" charset="0"/>
                <a:ea typeface="+mj-ea"/>
                <a:cs typeface="Arial" panose="020B0604020202020204" pitchFamily="34" charset="0"/>
              </a:rPr>
              <a:t> Martín, </a:t>
            </a:r>
            <a:r>
              <a:rPr lang="es-AR" sz="2000" dirty="0" err="1">
                <a:solidFill>
                  <a:prstClr val="white"/>
                </a:solidFill>
                <a:latin typeface="Arial" panose="020B0604020202020204" pitchFamily="34" charset="0"/>
                <a:ea typeface="+mj-ea"/>
                <a:cs typeface="Arial" panose="020B0604020202020204" pitchFamily="34" charset="0"/>
              </a:rPr>
              <a:t>Victorica</a:t>
            </a:r>
            <a:r>
              <a:rPr lang="es-AR" sz="2000" dirty="0">
                <a:solidFill>
                  <a:prstClr val="white"/>
                </a:solidFill>
                <a:latin typeface="Arial" panose="020B0604020202020204" pitchFamily="34" charset="0"/>
                <a:ea typeface="+mj-ea"/>
                <a:cs typeface="Arial" panose="020B0604020202020204" pitchFamily="34" charset="0"/>
              </a:rPr>
              <a:t> y Quirós, por nombrar sólo algunos); </a:t>
            </a:r>
          </a:p>
          <a:p>
            <a:pPr marL="342900" lvl="0" indent="-342900" algn="just">
              <a:lnSpc>
                <a:spcPct val="150000"/>
              </a:lnSpc>
              <a:spcBef>
                <a:spcPts val="1000"/>
              </a:spcBef>
              <a:buClr>
                <a:srgbClr val="1E5155">
                  <a:lumMod val="40000"/>
                  <a:lumOff val="60000"/>
                </a:srgbClr>
              </a:buClr>
              <a:buSzPct val="80000"/>
              <a:buFont typeface="Wingdings 3" charset="2"/>
              <a:buChar char=""/>
            </a:pPr>
            <a:r>
              <a:rPr lang="es-AR" sz="2000" dirty="0">
                <a:solidFill>
                  <a:prstClr val="white"/>
                </a:solidFill>
                <a:latin typeface="Arial" panose="020B0604020202020204" pitchFamily="34" charset="0"/>
                <a:ea typeface="+mj-ea"/>
                <a:cs typeface="Arial" panose="020B0604020202020204" pitchFamily="34" charset="0"/>
              </a:rPr>
              <a:t>pinceles originales de éstos y otros pintores famosos; </a:t>
            </a:r>
          </a:p>
          <a:p>
            <a:pPr marL="342900" lvl="0" indent="-342900" algn="just">
              <a:lnSpc>
                <a:spcPct val="150000"/>
              </a:lnSpc>
              <a:spcBef>
                <a:spcPts val="1000"/>
              </a:spcBef>
              <a:buClr>
                <a:srgbClr val="1E5155">
                  <a:lumMod val="40000"/>
                  <a:lumOff val="60000"/>
                </a:srgbClr>
              </a:buClr>
              <a:buSzPct val="80000"/>
              <a:buFont typeface="Wingdings 3" charset="2"/>
              <a:buChar char=""/>
            </a:pPr>
            <a:r>
              <a:rPr lang="es-AR" sz="2000" dirty="0">
                <a:solidFill>
                  <a:prstClr val="white"/>
                </a:solidFill>
                <a:latin typeface="Arial" panose="020B0604020202020204" pitchFamily="34" charset="0"/>
                <a:ea typeface="+mj-ea"/>
                <a:cs typeface="Arial" panose="020B0604020202020204" pitchFamily="34" charset="0"/>
              </a:rPr>
              <a:t>la paleta con la que pintaba </a:t>
            </a:r>
            <a:r>
              <a:rPr lang="es-AR" sz="2000" dirty="0" err="1">
                <a:solidFill>
                  <a:prstClr val="white"/>
                </a:solidFill>
                <a:latin typeface="Arial" panose="020B0604020202020204" pitchFamily="34" charset="0"/>
                <a:ea typeface="+mj-ea"/>
                <a:cs typeface="Arial" panose="020B0604020202020204" pitchFamily="34" charset="0"/>
              </a:rPr>
              <a:t>Victorica</a:t>
            </a:r>
            <a:r>
              <a:rPr lang="es-AR" sz="2000" dirty="0">
                <a:solidFill>
                  <a:prstClr val="white"/>
                </a:solidFill>
                <a:latin typeface="Arial" panose="020B0604020202020204" pitchFamily="34" charset="0"/>
                <a:ea typeface="+mj-ea"/>
                <a:cs typeface="Arial" panose="020B0604020202020204" pitchFamily="34" charset="0"/>
              </a:rPr>
              <a:t>, </a:t>
            </a:r>
          </a:p>
          <a:p>
            <a:pPr marL="342900" lvl="0" indent="-342900" algn="just">
              <a:lnSpc>
                <a:spcPct val="150000"/>
              </a:lnSpc>
              <a:spcBef>
                <a:spcPts val="1000"/>
              </a:spcBef>
              <a:buClr>
                <a:srgbClr val="1E5155">
                  <a:lumMod val="40000"/>
                  <a:lumOff val="60000"/>
                </a:srgbClr>
              </a:buClr>
              <a:buSzPct val="80000"/>
              <a:buFont typeface="Wingdings 3" charset="2"/>
              <a:buChar char=""/>
            </a:pPr>
            <a:r>
              <a:rPr lang="es-AR" sz="2000" dirty="0">
                <a:solidFill>
                  <a:prstClr val="white"/>
                </a:solidFill>
                <a:latin typeface="Arial" panose="020B0604020202020204" pitchFamily="34" charset="0"/>
                <a:ea typeface="+mj-ea"/>
                <a:cs typeface="Arial" panose="020B0604020202020204" pitchFamily="34" charset="0"/>
              </a:rPr>
              <a:t>fotos y correspondencia particular que de los Santos mantenía con escritores de la envergadura de Hugo </a:t>
            </a:r>
            <a:r>
              <a:rPr lang="es-AR" sz="2000" dirty="0" err="1">
                <a:solidFill>
                  <a:prstClr val="white"/>
                </a:solidFill>
                <a:latin typeface="Arial" panose="020B0604020202020204" pitchFamily="34" charset="0"/>
                <a:ea typeface="+mj-ea"/>
                <a:cs typeface="Arial" panose="020B0604020202020204" pitchFamily="34" charset="0"/>
              </a:rPr>
              <a:t>Wast</a:t>
            </a:r>
            <a:r>
              <a:rPr lang="es-AR" sz="2000" dirty="0">
                <a:solidFill>
                  <a:prstClr val="white"/>
                </a:solidFill>
                <a:latin typeface="Arial" panose="020B0604020202020204" pitchFamily="34" charset="0"/>
                <a:ea typeface="+mj-ea"/>
                <a:cs typeface="Arial" panose="020B0604020202020204" pitchFamily="34" charset="0"/>
              </a:rPr>
              <a:t>, Mateo </a:t>
            </a:r>
            <a:r>
              <a:rPr lang="es-AR" sz="2000" dirty="0" err="1">
                <a:solidFill>
                  <a:prstClr val="white"/>
                </a:solidFill>
                <a:latin typeface="Arial" panose="020B0604020202020204" pitchFamily="34" charset="0"/>
                <a:ea typeface="+mj-ea"/>
                <a:cs typeface="Arial" panose="020B0604020202020204" pitchFamily="34" charset="0"/>
              </a:rPr>
              <a:t>Booz</a:t>
            </a:r>
            <a:r>
              <a:rPr lang="es-AR" sz="2000" dirty="0">
                <a:solidFill>
                  <a:prstClr val="white"/>
                </a:solidFill>
                <a:latin typeface="Arial" panose="020B0604020202020204" pitchFamily="34" charset="0"/>
                <a:ea typeface="+mj-ea"/>
                <a:cs typeface="Arial" panose="020B0604020202020204" pitchFamily="34" charset="0"/>
              </a:rPr>
              <a:t> y Manuel Mujica Láinez.</a:t>
            </a:r>
            <a:br>
              <a:rPr lang="es-AR" sz="2000" dirty="0">
                <a:solidFill>
                  <a:prstClr val="white"/>
                </a:solidFill>
                <a:latin typeface="Arial" panose="020B0604020202020204" pitchFamily="34" charset="0"/>
                <a:ea typeface="+mj-ea"/>
                <a:cs typeface="Arial" panose="020B0604020202020204" pitchFamily="34" charset="0"/>
              </a:rPr>
            </a:br>
            <a:endParaRPr lang="es-A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12332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33949" y="849852"/>
            <a:ext cx="9326880" cy="4708981"/>
          </a:xfrm>
          <a:prstGeom prst="rect">
            <a:avLst/>
          </a:prstGeom>
        </p:spPr>
        <p:txBody>
          <a:bodyPr wrap="square">
            <a:spAutoFit/>
          </a:bodyPr>
          <a:lstStyle/>
          <a:p>
            <a:pPr algn="ctr">
              <a:lnSpc>
                <a:spcPct val="150000"/>
              </a:lnSpc>
            </a:pPr>
            <a:r>
              <a:rPr lang="es-AR" sz="2000" dirty="0">
                <a:latin typeface="Arial" panose="020B0604020202020204" pitchFamily="34" charset="0"/>
                <a:cs typeface="Arial" panose="020B0604020202020204" pitchFamily="34" charset="0"/>
              </a:rPr>
              <a:t>Actualmente alberga un importante caudal bibliográfico de más de 5.000 volúmenes, </a:t>
            </a:r>
            <a:r>
              <a:rPr lang="es-AR" sz="2000" dirty="0" smtClean="0">
                <a:latin typeface="Arial" panose="020B0604020202020204" pitchFamily="34" charset="0"/>
                <a:cs typeface="Arial" panose="020B0604020202020204" pitchFamily="34" charset="0"/>
              </a:rPr>
              <a:t>aproximadamente </a:t>
            </a:r>
            <a:r>
              <a:rPr lang="es-AR" sz="2000" dirty="0">
                <a:latin typeface="Arial" panose="020B0604020202020204" pitchFamily="34" charset="0"/>
                <a:cs typeface="Arial" panose="020B0604020202020204" pitchFamily="34" charset="0"/>
              </a:rPr>
              <a:t>2.000 ejemplares de publicaciones periódicas, y 3.000 diapositivas, además de una gran cantidad de catálogos de artistas, museos y galerías, que ingresan regularmente. </a:t>
            </a:r>
            <a:endParaRPr lang="es-AR" sz="2000" dirty="0" smtClean="0">
              <a:latin typeface="Arial" panose="020B0604020202020204" pitchFamily="34" charset="0"/>
              <a:cs typeface="Arial" panose="020B0604020202020204" pitchFamily="34" charset="0"/>
            </a:endParaRPr>
          </a:p>
          <a:p>
            <a:pPr algn="ctr">
              <a:lnSpc>
                <a:spcPct val="150000"/>
              </a:lnSpc>
            </a:pPr>
            <a:endParaRPr lang="es-AR" sz="2000" dirty="0">
              <a:latin typeface="Arial" panose="020B0604020202020204" pitchFamily="34" charset="0"/>
              <a:cs typeface="Arial" panose="020B0604020202020204" pitchFamily="34" charset="0"/>
            </a:endParaRPr>
          </a:p>
          <a:p>
            <a:pPr algn="ctr">
              <a:lnSpc>
                <a:spcPct val="150000"/>
              </a:lnSpc>
            </a:pPr>
            <a:r>
              <a:rPr lang="es-AR" sz="2000" dirty="0" smtClean="0">
                <a:latin typeface="Arial" panose="020B0604020202020204" pitchFamily="34" charset="0"/>
                <a:cs typeface="Arial" panose="020B0604020202020204" pitchFamily="34" charset="0"/>
              </a:rPr>
              <a:t>Por </a:t>
            </a:r>
            <a:r>
              <a:rPr lang="es-AR" sz="2000" dirty="0">
                <a:latin typeface="Arial" panose="020B0604020202020204" pitchFamily="34" charset="0"/>
                <a:cs typeface="Arial" panose="020B0604020202020204" pitchFamily="34" charset="0"/>
              </a:rPr>
              <a:t>tratarse de una biblioteca especializada en arte, más del 80% de su material está dedicado a brindar información sobre pintura, arquitectura, escultura, etc.</a:t>
            </a:r>
            <a:br>
              <a:rPr lang="es-AR" sz="2000" dirty="0">
                <a:latin typeface="Arial" panose="020B0604020202020204" pitchFamily="34" charset="0"/>
                <a:cs typeface="Arial" panose="020B0604020202020204" pitchFamily="34" charset="0"/>
              </a:rPr>
            </a:br>
            <a:r>
              <a:rPr lang="es-AR" sz="2000" dirty="0">
                <a:latin typeface="Arial" panose="020B0604020202020204" pitchFamily="34" charset="0"/>
                <a:cs typeface="Arial" panose="020B0604020202020204" pitchFamily="34" charset="0"/>
              </a:rPr>
              <a:t/>
            </a:r>
            <a:br>
              <a:rPr lang="es-AR" sz="2000" dirty="0">
                <a:latin typeface="Arial" panose="020B0604020202020204" pitchFamily="34" charset="0"/>
                <a:cs typeface="Arial" panose="020B0604020202020204" pitchFamily="34" charset="0"/>
              </a:rPr>
            </a:br>
            <a:r>
              <a:rPr lang="es-AR" sz="2000" dirty="0">
                <a:latin typeface="Arial" panose="020B0604020202020204" pitchFamily="34" charset="0"/>
                <a:cs typeface="Arial" panose="020B0604020202020204" pitchFamily="34" charset="0"/>
              </a:rPr>
              <a:t>El resto de la bibliografía se refiere a literatura, historia y filosofía y constituye un complemento de la temática principal, centrada en las artes plásticas.</a:t>
            </a:r>
          </a:p>
        </p:txBody>
      </p:sp>
    </p:spTree>
    <p:extLst>
      <p:ext uri="{BB962C8B-B14F-4D97-AF65-F5344CB8AC3E}">
        <p14:creationId xmlns:p14="http://schemas.microsoft.com/office/powerpoint/2010/main" xmlns="" val="3140681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41524" y="925158"/>
            <a:ext cx="8294146" cy="1077218"/>
          </a:xfrm>
          <a:prstGeom prst="rect">
            <a:avLst/>
          </a:prstGeom>
          <a:noFill/>
        </p:spPr>
        <p:txBody>
          <a:bodyPr wrap="square" rtlCol="0">
            <a:spAutoFit/>
          </a:bodyPr>
          <a:lstStyle/>
          <a:p>
            <a:pPr algn="ctr"/>
            <a:r>
              <a:rPr lang="es-AR" sz="3200" dirty="0" smtClean="0">
                <a:latin typeface="Arial Black" panose="020B0A04020102020204" pitchFamily="34" charset="0"/>
              </a:rPr>
              <a:t>Horacio </a:t>
            </a:r>
            <a:r>
              <a:rPr lang="es-AR" sz="3200" dirty="0" err="1">
                <a:latin typeface="Arial Black" panose="020B0A04020102020204" pitchFamily="34" charset="0"/>
              </a:rPr>
              <a:t>C</a:t>
            </a:r>
            <a:r>
              <a:rPr lang="es-AR" sz="3200" dirty="0" err="1" smtClean="0">
                <a:latin typeface="Arial Black" panose="020B0A04020102020204" pitchFamily="34" charset="0"/>
              </a:rPr>
              <a:t>aillet</a:t>
            </a:r>
            <a:r>
              <a:rPr lang="es-AR" sz="3200" dirty="0" smtClean="0">
                <a:latin typeface="Arial Black" panose="020B0A04020102020204" pitchFamily="34" charset="0"/>
              </a:rPr>
              <a:t> Bois:</a:t>
            </a:r>
          </a:p>
          <a:p>
            <a:pPr algn="ctr"/>
            <a:r>
              <a:rPr lang="es-AR" sz="3200" dirty="0" smtClean="0">
                <a:latin typeface="Arial Black" panose="020B0A04020102020204" pitchFamily="34" charset="0"/>
              </a:rPr>
              <a:t> </a:t>
            </a:r>
            <a:r>
              <a:rPr lang="es-AR" sz="3200" dirty="0">
                <a:latin typeface="Arial Black" panose="020B0A04020102020204" pitchFamily="34" charset="0"/>
                <a:cs typeface="Times New Roman" panose="02020603050405020304" pitchFamily="18" charset="0"/>
              </a:rPr>
              <a:t>G</a:t>
            </a:r>
            <a:r>
              <a:rPr lang="es-AR" sz="3200" dirty="0" smtClean="0">
                <a:latin typeface="Arial Black" panose="020B0A04020102020204" pitchFamily="34" charset="0"/>
                <a:ea typeface="Calibri" panose="020F0502020204030204" pitchFamily="34" charset="0"/>
                <a:cs typeface="Times New Roman" panose="02020603050405020304" pitchFamily="18" charset="0"/>
              </a:rPr>
              <a:t>estor </a:t>
            </a:r>
            <a:r>
              <a:rPr lang="es-AR" sz="3200" dirty="0">
                <a:latin typeface="Arial Black" panose="020B0A04020102020204" pitchFamily="34" charset="0"/>
                <a:ea typeface="Calibri" panose="020F0502020204030204" pitchFamily="34" charset="0"/>
                <a:cs typeface="Times New Roman" panose="02020603050405020304" pitchFamily="18" charset="0"/>
              </a:rPr>
              <a:t>artístico </a:t>
            </a:r>
            <a:r>
              <a:rPr lang="es-AR" sz="3200" dirty="0" smtClean="0">
                <a:latin typeface="Arial Black" panose="020B0A04020102020204" pitchFamily="34" charset="0"/>
                <a:ea typeface="Calibri" panose="020F0502020204030204" pitchFamily="34" charset="0"/>
                <a:cs typeface="Times New Roman" panose="02020603050405020304" pitchFamily="18" charset="0"/>
              </a:rPr>
              <a:t>y cultural</a:t>
            </a:r>
            <a:endParaRPr lang="es-AR" sz="3200" dirty="0">
              <a:latin typeface="Arial Black" panose="020B0A04020102020204" pitchFamily="34" charset="0"/>
            </a:endParaRPr>
          </a:p>
        </p:txBody>
      </p:sp>
      <p:sp>
        <p:nvSpPr>
          <p:cNvPr id="3" name="CuadroTexto 2"/>
          <p:cNvSpPr txBox="1"/>
          <p:nvPr/>
        </p:nvSpPr>
        <p:spPr>
          <a:xfrm>
            <a:off x="1280160" y="2571079"/>
            <a:ext cx="9800216" cy="2376035"/>
          </a:xfrm>
          <a:prstGeom prst="rect">
            <a:avLst/>
          </a:prstGeom>
          <a:noFill/>
        </p:spPr>
        <p:txBody>
          <a:bodyPr wrap="square" rtlCol="0">
            <a:spAutoFit/>
          </a:bodyPr>
          <a:lstStyle/>
          <a:p>
            <a:pPr algn="just">
              <a:lnSpc>
                <a:spcPct val="107000"/>
              </a:lnSpc>
              <a:spcAft>
                <a:spcPts val="800"/>
              </a:spcAft>
            </a:pPr>
            <a:r>
              <a:rPr lang="es-AR" sz="2000" dirty="0">
                <a:latin typeface="Arial" panose="020B0604020202020204" pitchFamily="34" charset="0"/>
                <a:ea typeface="Calibri" panose="020F0502020204030204" pitchFamily="34" charset="0"/>
                <a:cs typeface="Arial" panose="020B0604020202020204" pitchFamily="34" charset="0"/>
              </a:rPr>
              <a:t>En los treinta seis </a:t>
            </a:r>
            <a:r>
              <a:rPr lang="es-AR" sz="2000" dirty="0" smtClean="0">
                <a:latin typeface="Arial" panose="020B0604020202020204" pitchFamily="34" charset="0"/>
                <a:ea typeface="Calibri" panose="020F0502020204030204" pitchFamily="34" charset="0"/>
                <a:cs typeface="Arial" panose="020B0604020202020204" pitchFamily="34" charset="0"/>
              </a:rPr>
              <a:t>años (</a:t>
            </a:r>
            <a:r>
              <a:rPr lang="es-AR" sz="2000" dirty="0" smtClean="0">
                <a:latin typeface="Arial" panose="020B0604020202020204" pitchFamily="34" charset="0"/>
                <a:cs typeface="Arial" panose="020B0604020202020204" pitchFamily="34" charset="0"/>
              </a:rPr>
              <a:t>1922 </a:t>
            </a:r>
            <a:r>
              <a:rPr lang="es-AR" sz="2000" dirty="0">
                <a:latin typeface="Arial" panose="020B0604020202020204" pitchFamily="34" charset="0"/>
                <a:cs typeface="Arial" panose="020B0604020202020204" pitchFamily="34" charset="0"/>
              </a:rPr>
              <a:t>a </a:t>
            </a:r>
            <a:r>
              <a:rPr lang="es-AR" sz="2000" dirty="0" smtClean="0">
                <a:latin typeface="Arial" panose="020B0604020202020204" pitchFamily="34" charset="0"/>
                <a:cs typeface="Arial" panose="020B0604020202020204" pitchFamily="34" charset="0"/>
              </a:rPr>
              <a:t>1958)</a:t>
            </a:r>
            <a:r>
              <a:rPr lang="es-AR" sz="2000" dirty="0" smtClean="0">
                <a:solidFill>
                  <a:srgbClr val="434242"/>
                </a:solidFill>
                <a:latin typeface="Arial" panose="020B0604020202020204" pitchFamily="34" charset="0"/>
                <a:cs typeface="Arial" panose="020B0604020202020204" pitchFamily="34" charset="0"/>
              </a:rPr>
              <a:t> </a:t>
            </a:r>
            <a:r>
              <a:rPr lang="es-AR" sz="2000" dirty="0" smtClean="0">
                <a:latin typeface="Arial" panose="020B0604020202020204" pitchFamily="34" charset="0"/>
                <a:ea typeface="Calibri" panose="020F0502020204030204" pitchFamily="34" charset="0"/>
                <a:cs typeface="Arial" panose="020B0604020202020204" pitchFamily="34" charset="0"/>
              </a:rPr>
              <a:t>en </a:t>
            </a:r>
            <a:r>
              <a:rPr lang="es-AR" sz="2000" dirty="0">
                <a:latin typeface="Arial" panose="020B0604020202020204" pitchFamily="34" charset="0"/>
                <a:ea typeface="Calibri" panose="020F0502020204030204" pitchFamily="34" charset="0"/>
                <a:cs typeface="Arial" panose="020B0604020202020204" pitchFamily="34" charset="0"/>
              </a:rPr>
              <a:t>que ejerció su </a:t>
            </a:r>
            <a:r>
              <a:rPr lang="es-AR" sz="2000" dirty="0" smtClean="0">
                <a:latin typeface="Arial" panose="020B0604020202020204" pitchFamily="34" charset="0"/>
                <a:ea typeface="Calibri" panose="020F0502020204030204" pitchFamily="34" charset="0"/>
                <a:cs typeface="Arial" panose="020B0604020202020204" pitchFamily="34" charset="0"/>
              </a:rPr>
              <a:t>función:</a:t>
            </a:r>
          </a:p>
          <a:p>
            <a:pPr marL="285750" indent="-285750" algn="just">
              <a:lnSpc>
                <a:spcPct val="107000"/>
              </a:lnSpc>
              <a:spcAft>
                <a:spcPts val="800"/>
              </a:spcAft>
              <a:buFont typeface="Arial" panose="020B0604020202020204" pitchFamily="34" charset="0"/>
              <a:buChar char="•"/>
            </a:pPr>
            <a:r>
              <a:rPr lang="es-AR" sz="2000" dirty="0" smtClean="0">
                <a:latin typeface="Arial" panose="020B0604020202020204" pitchFamily="34" charset="0"/>
                <a:ea typeface="Calibri" panose="020F0502020204030204" pitchFamily="34" charset="0"/>
                <a:cs typeface="Arial" panose="020B0604020202020204" pitchFamily="34" charset="0"/>
              </a:rPr>
              <a:t>desplegó </a:t>
            </a:r>
            <a:r>
              <a:rPr lang="es-AR" sz="2000" dirty="0">
                <a:latin typeface="Arial" panose="020B0604020202020204" pitchFamily="34" charset="0"/>
                <a:ea typeface="Calibri" panose="020F0502020204030204" pitchFamily="34" charset="0"/>
                <a:cs typeface="Arial" panose="020B0604020202020204" pitchFamily="34" charset="0"/>
              </a:rPr>
              <a:t>desde el Museo una extraordinaria actividad de generación y promoción en el arte, el pensamiento, el periodismo y las letras. </a:t>
            </a:r>
            <a:endParaRPr lang="es-AR" sz="2000" dirty="0" smtClean="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s-AR" sz="2000" dirty="0">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es-AR" sz="2000" dirty="0" smtClean="0">
                <a:latin typeface="Arial" panose="020B0604020202020204" pitchFamily="34" charset="0"/>
                <a:ea typeface="Calibri" panose="020F0502020204030204" pitchFamily="34" charset="0"/>
                <a:cs typeface="Arial" panose="020B0604020202020204" pitchFamily="34" charset="0"/>
              </a:rPr>
              <a:t>estableció </a:t>
            </a:r>
            <a:r>
              <a:rPr lang="es-AR" sz="2000" dirty="0">
                <a:latin typeface="Arial" panose="020B0604020202020204" pitchFamily="34" charset="0"/>
                <a:ea typeface="Calibri" panose="020F0502020204030204" pitchFamily="34" charset="0"/>
                <a:cs typeface="Arial" panose="020B0604020202020204" pitchFamily="34" charset="0"/>
              </a:rPr>
              <a:t>relaciones con otros centros, artistas y gestores del país y del extranjero colaborando en la conformación de una importante pinacoteca local.</a:t>
            </a:r>
            <a:endParaRPr lang="es-AR"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836343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6868" y="689386"/>
            <a:ext cx="9404723" cy="493955"/>
          </a:xfrm>
        </p:spPr>
        <p:txBody>
          <a:bodyPr/>
          <a:lstStyle/>
          <a:p>
            <a:r>
              <a:rPr lang="es-AR" sz="2800" dirty="0" smtClean="0">
                <a:latin typeface="Arial Black" panose="020B0A04020102020204" pitchFamily="34" charset="0"/>
              </a:rPr>
              <a:t>Acciones realizadas en 2017: </a:t>
            </a:r>
            <a:endParaRPr lang="es-AR" sz="2800" dirty="0">
              <a:latin typeface="Arial Black" panose="020B0A04020102020204" pitchFamily="34" charset="0"/>
            </a:endParaRPr>
          </a:p>
        </p:txBody>
      </p:sp>
      <p:sp>
        <p:nvSpPr>
          <p:cNvPr id="3" name="Marcador de contenido 2"/>
          <p:cNvSpPr>
            <a:spLocks noGrp="1"/>
          </p:cNvSpPr>
          <p:nvPr>
            <p:ph idx="1"/>
          </p:nvPr>
        </p:nvSpPr>
        <p:spPr>
          <a:xfrm>
            <a:off x="888160" y="1622612"/>
            <a:ext cx="10052368" cy="4778187"/>
          </a:xfrm>
        </p:spPr>
        <p:txBody>
          <a:bodyPr>
            <a:normAutofit/>
          </a:bodyPr>
          <a:lstStyle/>
          <a:p>
            <a:pPr algn="just"/>
            <a:r>
              <a:rPr lang="es-AR" sz="2200" dirty="0">
                <a:latin typeface="Arial" panose="020B0604020202020204" pitchFamily="34" charset="0"/>
                <a:ea typeface="Calibri" panose="020F0502020204030204" pitchFamily="34" charset="0"/>
                <a:cs typeface="Arial" panose="020B0604020202020204" pitchFamily="34" charset="0"/>
              </a:rPr>
              <a:t>La primera reunión del equipo de investigación con la Directora del Museo Analía </a:t>
            </a:r>
            <a:r>
              <a:rPr lang="es-AR" sz="2200" dirty="0" err="1">
                <a:latin typeface="Arial" panose="020B0604020202020204" pitchFamily="34" charset="0"/>
                <a:ea typeface="Calibri" panose="020F0502020204030204" pitchFamily="34" charset="0"/>
                <a:cs typeface="Arial" panose="020B0604020202020204" pitchFamily="34" charset="0"/>
              </a:rPr>
              <a:t>Solomonoff</a:t>
            </a:r>
            <a:r>
              <a:rPr lang="es-AR" sz="2200" dirty="0">
                <a:latin typeface="Arial" panose="020B0604020202020204" pitchFamily="34" charset="0"/>
                <a:ea typeface="Calibri" panose="020F0502020204030204" pitchFamily="34" charset="0"/>
                <a:cs typeface="Arial" panose="020B0604020202020204" pitchFamily="34" charset="0"/>
              </a:rPr>
              <a:t> y Leonardo Scheffer, actualmente a cargo de la Biblioteca, tuvo lugar el viernes 13 de octubre de 2017. </a:t>
            </a:r>
            <a:endParaRPr lang="es-AR" sz="2200" dirty="0" smtClean="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es-AR" sz="2200" dirty="0" smtClean="0">
              <a:latin typeface="Arial" panose="020B0604020202020204" pitchFamily="34" charset="0"/>
              <a:ea typeface="Calibri" panose="020F0502020204030204" pitchFamily="34" charset="0"/>
              <a:cs typeface="Arial" panose="020B0604020202020204" pitchFamily="34" charset="0"/>
            </a:endParaRPr>
          </a:p>
          <a:p>
            <a:pPr algn="just"/>
            <a:r>
              <a:rPr lang="es-AR" sz="2200" dirty="0" smtClean="0">
                <a:latin typeface="Arial" panose="020B0604020202020204" pitchFamily="34" charset="0"/>
                <a:ea typeface="Calibri" panose="020F0502020204030204" pitchFamily="34" charset="0"/>
                <a:cs typeface="Arial" panose="020B0604020202020204" pitchFamily="34" charset="0"/>
              </a:rPr>
              <a:t>Durante </a:t>
            </a:r>
            <a:r>
              <a:rPr lang="es-AR" sz="2200" dirty="0">
                <a:latin typeface="Arial" panose="020B0604020202020204" pitchFamily="34" charset="0"/>
                <a:ea typeface="Calibri" panose="020F0502020204030204" pitchFamily="34" charset="0"/>
                <a:cs typeface="Arial" panose="020B0604020202020204" pitchFamily="34" charset="0"/>
              </a:rPr>
              <a:t>ese encuentro se  expusieron los objetivos del proyecto y se estableció específicamente la modalidad de trabajo que consistió en realizar un relevamiento de los documentos de la biblioteca (verbales, epistolares, visuales) donde haya quedado registro de la figura, acción y decisión de Horacio </a:t>
            </a:r>
            <a:r>
              <a:rPr lang="es-AR" sz="2200" dirty="0" err="1">
                <a:latin typeface="Arial" panose="020B0604020202020204" pitchFamily="34" charset="0"/>
                <a:ea typeface="Calibri" panose="020F0502020204030204" pitchFamily="34" charset="0"/>
                <a:cs typeface="Arial" panose="020B0604020202020204" pitchFamily="34" charset="0"/>
              </a:rPr>
              <a:t>Caillet</a:t>
            </a:r>
            <a:r>
              <a:rPr lang="es-AR" sz="2200" dirty="0">
                <a:latin typeface="Arial" panose="020B0604020202020204" pitchFamily="34" charset="0"/>
                <a:ea typeface="Calibri" panose="020F0502020204030204" pitchFamily="34" charset="0"/>
                <a:cs typeface="Arial" panose="020B0604020202020204" pitchFamily="34" charset="0"/>
              </a:rPr>
              <a:t> Bois como director, gestor e intelectual, con el fin de elaborar un banco de documentación para su posterior  análisis y clasificación. </a:t>
            </a:r>
            <a:endParaRPr lang="es-A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7988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515470"/>
          </a:xfrm>
        </p:spPr>
        <p:txBody>
          <a:bodyPr/>
          <a:lstStyle/>
          <a:p>
            <a:pPr algn="ctr"/>
            <a:r>
              <a:rPr lang="es-AR" sz="2000" b="1" dirty="0" smtClean="0">
                <a:latin typeface="Arial Black" panose="020B0A04020102020204" pitchFamily="34" charset="0"/>
              </a:rPr>
              <a:t>Documentación relevada de la Biblioteca Horacio </a:t>
            </a:r>
            <a:r>
              <a:rPr lang="es-AR" sz="2000" b="1" dirty="0" err="1">
                <a:latin typeface="Arial Black" panose="020B0A04020102020204" pitchFamily="34" charset="0"/>
              </a:rPr>
              <a:t>C</a:t>
            </a:r>
            <a:r>
              <a:rPr lang="es-AR" sz="2000" b="1" dirty="0" err="1" smtClean="0">
                <a:latin typeface="Arial Black" panose="020B0A04020102020204" pitchFamily="34" charset="0"/>
              </a:rPr>
              <a:t>aillet</a:t>
            </a:r>
            <a:r>
              <a:rPr lang="es-AR" sz="2000" b="1" dirty="0" smtClean="0">
                <a:latin typeface="Arial Black" panose="020B0A04020102020204" pitchFamily="34" charset="0"/>
              </a:rPr>
              <a:t> Bois para nuestra investigación: </a:t>
            </a:r>
            <a:endParaRPr lang="es-AR" sz="2000" b="1" dirty="0">
              <a:latin typeface="Arial Black" panose="020B0A04020102020204" pitchFamily="34" charset="0"/>
            </a:endParaRPr>
          </a:p>
        </p:txBody>
      </p:sp>
      <p:sp>
        <p:nvSpPr>
          <p:cNvPr id="3" name="Marcador de contenido 2"/>
          <p:cNvSpPr>
            <a:spLocks noGrp="1"/>
          </p:cNvSpPr>
          <p:nvPr>
            <p:ph idx="1"/>
          </p:nvPr>
        </p:nvSpPr>
        <p:spPr>
          <a:xfrm>
            <a:off x="646111" y="1473798"/>
            <a:ext cx="10746236" cy="4733364"/>
          </a:xfrm>
        </p:spPr>
        <p:txBody>
          <a:bodyPr/>
          <a:lstStyle/>
          <a:p>
            <a:pPr algn="just">
              <a:lnSpc>
                <a:spcPct val="107000"/>
              </a:lnSpc>
              <a:spcAft>
                <a:spcPts val="800"/>
              </a:spcAft>
            </a:pPr>
            <a:r>
              <a:rPr lang="es-AR" dirty="0">
                <a:latin typeface="Arial" panose="020B0604020202020204" pitchFamily="34" charset="0"/>
                <a:ea typeface="Calibri" panose="020F0502020204030204" pitchFamily="34" charset="0"/>
                <a:cs typeface="Arial" panose="020B0604020202020204" pitchFamily="34" charset="0"/>
              </a:rPr>
              <a:t>El material que se encuentra en el archivo del Museo Provincial </a:t>
            </a:r>
            <a:r>
              <a:rPr lang="es-AR" dirty="0" smtClean="0">
                <a:latin typeface="Arial" panose="020B0604020202020204" pitchFamily="34" charset="0"/>
                <a:ea typeface="Calibri" panose="020F0502020204030204" pitchFamily="34" charset="0"/>
                <a:cs typeface="Arial" panose="020B0604020202020204" pitchFamily="34" charset="0"/>
              </a:rPr>
              <a:t>está siendo </a:t>
            </a:r>
            <a:r>
              <a:rPr lang="es-AR" dirty="0">
                <a:latin typeface="Arial" panose="020B0604020202020204" pitchFamily="34" charset="0"/>
                <a:ea typeface="Calibri" panose="020F0502020204030204" pitchFamily="34" charset="0"/>
                <a:cs typeface="Arial" panose="020B0604020202020204" pitchFamily="34" charset="0"/>
              </a:rPr>
              <a:t>clasificado </a:t>
            </a:r>
            <a:r>
              <a:rPr lang="es-AR" dirty="0" smtClean="0">
                <a:latin typeface="Arial" panose="020B0604020202020204" pitchFamily="34" charset="0"/>
                <a:ea typeface="Calibri" panose="020F0502020204030204" pitchFamily="34" charset="0"/>
                <a:cs typeface="Arial" panose="020B0604020202020204" pitchFamily="34" charset="0"/>
              </a:rPr>
              <a:t>y </a:t>
            </a:r>
            <a:r>
              <a:rPr lang="es-AR" dirty="0" err="1" smtClean="0">
                <a:latin typeface="Arial" panose="020B0604020202020204" pitchFamily="34" charset="0"/>
                <a:ea typeface="Calibri" panose="020F0502020204030204" pitchFamily="34" charset="0"/>
                <a:cs typeface="Arial" panose="020B0604020202020204" pitchFamily="34" charset="0"/>
              </a:rPr>
              <a:t>repertoriado</a:t>
            </a:r>
            <a:r>
              <a:rPr lang="es-AR" dirty="0" smtClean="0">
                <a:latin typeface="Arial" panose="020B0604020202020204" pitchFamily="34" charset="0"/>
                <a:ea typeface="Calibri" panose="020F0502020204030204" pitchFamily="34" charset="0"/>
                <a:cs typeface="Arial" panose="020B0604020202020204" pitchFamily="34" charset="0"/>
              </a:rPr>
              <a:t> por Leonardo Scheffer con el objeto de recuperar </a:t>
            </a:r>
            <a:r>
              <a:rPr lang="es-AR" dirty="0">
                <a:latin typeface="Arial" panose="020B0604020202020204" pitchFamily="34" charset="0"/>
                <a:ea typeface="Calibri" panose="020F0502020204030204" pitchFamily="34" charset="0"/>
                <a:cs typeface="Arial" panose="020B0604020202020204" pitchFamily="34" charset="0"/>
              </a:rPr>
              <a:t>y poner en valor los documentos de la biblioteca, es así que nuestro acercamiento a estos materiales fue orientado por el responsable de este espacio.  </a:t>
            </a:r>
            <a:endParaRPr lang="es-AR" dirty="0" smtClean="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endParaRPr lang="es-AR"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AR" dirty="0">
                <a:latin typeface="Arial" panose="020B0604020202020204" pitchFamily="34" charset="0"/>
                <a:ea typeface="Calibri" panose="020F0502020204030204" pitchFamily="34" charset="0"/>
                <a:cs typeface="Arial" panose="020B0604020202020204" pitchFamily="34" charset="0"/>
              </a:rPr>
              <a:t>	La Biblioteca del Museo Rosa </a:t>
            </a:r>
            <a:r>
              <a:rPr lang="es-AR" dirty="0" err="1">
                <a:latin typeface="Arial" panose="020B0604020202020204" pitchFamily="34" charset="0"/>
                <a:ea typeface="Calibri" panose="020F0502020204030204" pitchFamily="34" charset="0"/>
                <a:cs typeface="Arial" panose="020B0604020202020204" pitchFamily="34" charset="0"/>
              </a:rPr>
              <a:t>Galisteo</a:t>
            </a:r>
            <a:r>
              <a:rPr lang="es-AR" dirty="0">
                <a:latin typeface="Arial" panose="020B0604020202020204" pitchFamily="34" charset="0"/>
                <a:ea typeface="Calibri" panose="020F0502020204030204" pitchFamily="34" charset="0"/>
                <a:cs typeface="Arial" panose="020B0604020202020204" pitchFamily="34" charset="0"/>
              </a:rPr>
              <a:t> de Rodríguez posee tres secciones: </a:t>
            </a:r>
          </a:p>
          <a:p>
            <a:pPr lvl="0" algn="just">
              <a:lnSpc>
                <a:spcPct val="107000"/>
              </a:lnSpc>
              <a:buFont typeface="Wingdings" panose="05000000000000000000" pitchFamily="2" charset="2"/>
              <a:buChar char=""/>
            </a:pPr>
            <a:r>
              <a:rPr lang="es-AR" dirty="0">
                <a:latin typeface="Arial" panose="020B0604020202020204" pitchFamily="34" charset="0"/>
                <a:ea typeface="Calibri" panose="020F0502020204030204" pitchFamily="34" charset="0"/>
                <a:cs typeface="Arial" panose="020B0604020202020204" pitchFamily="34" charset="0"/>
              </a:rPr>
              <a:t>Archivo: Catálogos de distintos Museo del mundo. </a:t>
            </a:r>
          </a:p>
          <a:p>
            <a:pPr lvl="0" algn="just">
              <a:lnSpc>
                <a:spcPct val="107000"/>
              </a:lnSpc>
              <a:buFont typeface="Wingdings" panose="05000000000000000000" pitchFamily="2" charset="2"/>
              <a:buChar char=""/>
            </a:pPr>
            <a:r>
              <a:rPr lang="es-AR" dirty="0">
                <a:latin typeface="Arial" panose="020B0604020202020204" pitchFamily="34" charset="0"/>
                <a:ea typeface="Calibri" panose="020F0502020204030204" pitchFamily="34" charset="0"/>
                <a:cs typeface="Arial" panose="020B0604020202020204" pitchFamily="34" charset="0"/>
              </a:rPr>
              <a:t>Gabinete de Estampas: láminas de obras de arte.</a:t>
            </a:r>
          </a:p>
          <a:p>
            <a:pPr lvl="0" algn="just">
              <a:lnSpc>
                <a:spcPct val="107000"/>
              </a:lnSpc>
              <a:spcAft>
                <a:spcPts val="800"/>
              </a:spcAft>
              <a:buFont typeface="Wingdings" panose="05000000000000000000" pitchFamily="2" charset="2"/>
              <a:buChar char=""/>
            </a:pPr>
            <a:r>
              <a:rPr lang="es-AR" dirty="0">
                <a:latin typeface="Arial" panose="020B0604020202020204" pitchFamily="34" charset="0"/>
                <a:ea typeface="Calibri" panose="020F0502020204030204" pitchFamily="34" charset="0"/>
                <a:cs typeface="Arial" panose="020B0604020202020204" pitchFamily="34" charset="0"/>
              </a:rPr>
              <a:t>Libros: específicamente sobre arte (religioso, medieval, arquitectura)</a:t>
            </a:r>
          </a:p>
          <a:p>
            <a:endParaRPr lang="es-AR" dirty="0"/>
          </a:p>
        </p:txBody>
      </p:sp>
    </p:spTree>
    <p:extLst>
      <p:ext uri="{BB962C8B-B14F-4D97-AF65-F5344CB8AC3E}">
        <p14:creationId xmlns:p14="http://schemas.microsoft.com/office/powerpoint/2010/main" xmlns="" val="2255225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4295" y="388172"/>
            <a:ext cx="9404723" cy="1400530"/>
          </a:xfrm>
        </p:spPr>
        <p:txBody>
          <a:bodyPr/>
          <a:lstStyle/>
          <a:p>
            <a:pPr algn="ctr">
              <a:lnSpc>
                <a:spcPct val="107000"/>
              </a:lnSpc>
              <a:spcAft>
                <a:spcPts val="800"/>
              </a:spcAft>
            </a:pPr>
            <a:r>
              <a:rPr lang="es-AR" sz="2400" dirty="0">
                <a:latin typeface="Arial Black" panose="020B0A04020102020204" pitchFamily="34" charset="0"/>
                <a:ea typeface="Calibri" panose="020F0502020204030204" pitchFamily="34" charset="0"/>
                <a:cs typeface="Times New Roman" panose="02020603050405020304" pitchFamily="18" charset="0"/>
              </a:rPr>
              <a:t>Desde octubre a diciembre de 2017 el equipo investigador ha </a:t>
            </a:r>
            <a:r>
              <a:rPr lang="es-AR" sz="2400" dirty="0" err="1">
                <a:latin typeface="Arial Black" panose="020B0A04020102020204" pitchFamily="34" charset="0"/>
                <a:ea typeface="Calibri" panose="020F0502020204030204" pitchFamily="34" charset="0"/>
                <a:cs typeface="Times New Roman" panose="02020603050405020304" pitchFamily="18" charset="0"/>
              </a:rPr>
              <a:t>repertoriado</a:t>
            </a:r>
            <a:r>
              <a:rPr lang="es-AR" sz="2400" dirty="0">
                <a:latin typeface="Arial Black" panose="020B0A04020102020204" pitchFamily="34" charset="0"/>
                <a:ea typeface="Calibri" panose="020F0502020204030204" pitchFamily="34" charset="0"/>
                <a:cs typeface="Times New Roman" panose="02020603050405020304" pitchFamily="18" charset="0"/>
              </a:rPr>
              <a:t> en la Biblioteca del Museo la existencia de los siguientes documentos relacionados con Horacio </a:t>
            </a:r>
            <a:r>
              <a:rPr lang="es-AR" sz="2400" dirty="0" err="1">
                <a:latin typeface="Arial Black" panose="020B0A04020102020204" pitchFamily="34" charset="0"/>
                <a:ea typeface="Calibri" panose="020F0502020204030204" pitchFamily="34" charset="0"/>
                <a:cs typeface="Times New Roman" panose="02020603050405020304" pitchFamily="18" charset="0"/>
              </a:rPr>
              <a:t>Caillet</a:t>
            </a:r>
            <a:r>
              <a:rPr lang="es-AR" sz="2400" dirty="0">
                <a:latin typeface="Arial Black" panose="020B0A04020102020204" pitchFamily="34" charset="0"/>
                <a:ea typeface="Calibri" panose="020F0502020204030204" pitchFamily="34" charset="0"/>
                <a:cs typeface="Times New Roman" panose="02020603050405020304" pitchFamily="18" charset="0"/>
              </a:rPr>
              <a:t> Bois:</a:t>
            </a:r>
            <a:r>
              <a:rPr lang="es-AR" sz="2000" dirty="0">
                <a:latin typeface="Arial Black" panose="020B0A04020102020204" pitchFamily="34" charset="0"/>
                <a:ea typeface="Calibri" panose="020F0502020204030204" pitchFamily="34" charset="0"/>
                <a:cs typeface="Times New Roman" panose="02020603050405020304" pitchFamily="18" charset="0"/>
              </a:rPr>
              <a:t/>
            </a:r>
            <a:br>
              <a:rPr lang="es-AR" sz="2000" dirty="0">
                <a:latin typeface="Arial Black" panose="020B0A04020102020204" pitchFamily="34" charset="0"/>
                <a:ea typeface="Calibri" panose="020F0502020204030204" pitchFamily="34" charset="0"/>
                <a:cs typeface="Times New Roman" panose="02020603050405020304" pitchFamily="18" charset="0"/>
              </a:rPr>
            </a:br>
            <a:endParaRPr lang="es-AR" sz="2000" dirty="0">
              <a:latin typeface="Arial Black" panose="020B0A04020102020204" pitchFamily="34" charset="0"/>
            </a:endParaRPr>
          </a:p>
        </p:txBody>
      </p:sp>
      <p:sp>
        <p:nvSpPr>
          <p:cNvPr id="3" name="Marcador de contenido 2"/>
          <p:cNvSpPr>
            <a:spLocks noGrp="1"/>
          </p:cNvSpPr>
          <p:nvPr>
            <p:ph idx="1"/>
          </p:nvPr>
        </p:nvSpPr>
        <p:spPr>
          <a:xfrm>
            <a:off x="904295" y="2300343"/>
            <a:ext cx="10224490" cy="3896061"/>
          </a:xfrm>
        </p:spPr>
        <p:txBody>
          <a:bodyPr/>
          <a:lstStyle/>
          <a:p>
            <a:pPr algn="just">
              <a:lnSpc>
                <a:spcPct val="107000"/>
              </a:lnSpc>
              <a:spcAft>
                <a:spcPts val="800"/>
              </a:spcAft>
            </a:pPr>
            <a:r>
              <a:rPr lang="es-AR" b="1" dirty="0">
                <a:latin typeface="Arial" panose="020B0604020202020204" pitchFamily="34" charset="0"/>
                <a:ea typeface="Calibri" panose="020F0502020204030204" pitchFamily="34" charset="0"/>
                <a:cs typeface="Arial" panose="020B0604020202020204" pitchFamily="34" charset="0"/>
              </a:rPr>
              <a:t>Libros:</a:t>
            </a:r>
            <a:endParaRPr lang="es-AR"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Wingdings" panose="05000000000000000000" pitchFamily="2" charset="2"/>
              <a:buChar char=""/>
            </a:pPr>
            <a:r>
              <a:rPr lang="es-AR" dirty="0" err="1">
                <a:latin typeface="Arial" panose="020B0604020202020204" pitchFamily="34" charset="0"/>
                <a:ea typeface="Calibri" panose="020F0502020204030204" pitchFamily="34" charset="0"/>
                <a:cs typeface="Arial" panose="020B0604020202020204" pitchFamily="34" charset="0"/>
              </a:rPr>
              <a:t>Castellani</a:t>
            </a:r>
            <a:r>
              <a:rPr lang="es-AR" dirty="0">
                <a:latin typeface="Arial" panose="020B0604020202020204" pitchFamily="34" charset="0"/>
                <a:ea typeface="Calibri" panose="020F0502020204030204" pitchFamily="34" charset="0"/>
                <a:cs typeface="Arial" panose="020B0604020202020204" pitchFamily="34" charset="0"/>
              </a:rPr>
              <a:t> </a:t>
            </a:r>
            <a:r>
              <a:rPr lang="es-AR" dirty="0" err="1">
                <a:latin typeface="Arial" panose="020B0604020202020204" pitchFamily="34" charset="0"/>
                <a:ea typeface="Calibri" panose="020F0502020204030204" pitchFamily="34" charset="0"/>
                <a:cs typeface="Arial" panose="020B0604020202020204" pitchFamily="34" charset="0"/>
              </a:rPr>
              <a:t>Conte-Pomi</a:t>
            </a:r>
            <a:r>
              <a:rPr lang="es-AR" dirty="0">
                <a:latin typeface="Arial" panose="020B0604020202020204" pitchFamily="34" charset="0"/>
                <a:ea typeface="Calibri" panose="020F0502020204030204" pitchFamily="34" charset="0"/>
                <a:cs typeface="Arial" panose="020B0604020202020204" pitchFamily="34" charset="0"/>
              </a:rPr>
              <a:t>, Leonardo Una gloria santafesina Horacio </a:t>
            </a:r>
            <a:r>
              <a:rPr lang="es-AR" dirty="0" err="1">
                <a:latin typeface="Arial" panose="020B0604020202020204" pitchFamily="34" charset="0"/>
                <a:ea typeface="Calibri" panose="020F0502020204030204" pitchFamily="34" charset="0"/>
                <a:cs typeface="Arial" panose="020B0604020202020204" pitchFamily="34" charset="0"/>
              </a:rPr>
              <a:t>Caillet</a:t>
            </a:r>
            <a:r>
              <a:rPr lang="es-AR" dirty="0">
                <a:latin typeface="Arial" panose="020B0604020202020204" pitchFamily="34" charset="0"/>
                <a:ea typeface="Calibri" panose="020F0502020204030204" pitchFamily="34" charset="0"/>
                <a:cs typeface="Arial" panose="020B0604020202020204" pitchFamily="34" charset="0"/>
              </a:rPr>
              <a:t>-Bois Vida y obra Ediciones Penca- Buenos Aires. 1976</a:t>
            </a:r>
          </a:p>
          <a:p>
            <a:pPr lvl="0" algn="just">
              <a:lnSpc>
                <a:spcPct val="107000"/>
              </a:lnSpc>
              <a:buFont typeface="Wingdings" panose="05000000000000000000" pitchFamily="2" charset="2"/>
              <a:buChar char=""/>
            </a:pPr>
            <a:r>
              <a:rPr lang="es-AR" dirty="0">
                <a:latin typeface="Arial" panose="020B0604020202020204" pitchFamily="34" charset="0"/>
                <a:ea typeface="Calibri" panose="020F0502020204030204" pitchFamily="34" charset="0"/>
                <a:cs typeface="Arial" panose="020B0604020202020204" pitchFamily="34" charset="0"/>
              </a:rPr>
              <a:t>Paris, </a:t>
            </a:r>
            <a:r>
              <a:rPr lang="es-AR" dirty="0" err="1">
                <a:latin typeface="Arial" panose="020B0604020202020204" pitchFamily="34" charset="0"/>
                <a:ea typeface="Calibri" panose="020F0502020204030204" pitchFamily="34" charset="0"/>
                <a:cs typeface="Arial" panose="020B0604020202020204" pitchFamily="34" charset="0"/>
              </a:rPr>
              <a:t>Ville</a:t>
            </a:r>
            <a:r>
              <a:rPr lang="es-AR" dirty="0">
                <a:latin typeface="Arial" panose="020B0604020202020204" pitchFamily="34" charset="0"/>
                <a:ea typeface="Calibri" panose="020F0502020204030204" pitchFamily="34" charset="0"/>
                <a:cs typeface="Arial" panose="020B0604020202020204" pitchFamily="34" charset="0"/>
              </a:rPr>
              <a:t> </a:t>
            </a:r>
            <a:r>
              <a:rPr lang="es-AR" dirty="0" err="1">
                <a:latin typeface="Arial" panose="020B0604020202020204" pitchFamily="34" charset="0"/>
                <a:ea typeface="Calibri" panose="020F0502020204030204" pitchFamily="34" charset="0"/>
                <a:cs typeface="Arial" panose="020B0604020202020204" pitchFamily="34" charset="0"/>
              </a:rPr>
              <a:t>d’art</a:t>
            </a:r>
            <a:r>
              <a:rPr lang="es-AR" dirty="0">
                <a:latin typeface="Arial" panose="020B0604020202020204" pitchFamily="34" charset="0"/>
                <a:ea typeface="Calibri" panose="020F0502020204030204" pitchFamily="34" charset="0"/>
                <a:cs typeface="Arial" panose="020B0604020202020204" pitchFamily="34" charset="0"/>
              </a:rPr>
              <a:t> (Publicación en francés donada por Luis León de los Santos a la biblioteca el 21 de junio de 1938) </a:t>
            </a:r>
          </a:p>
          <a:p>
            <a:pPr lvl="0" algn="just">
              <a:lnSpc>
                <a:spcPct val="107000"/>
              </a:lnSpc>
              <a:spcAft>
                <a:spcPts val="800"/>
              </a:spcAft>
              <a:buFont typeface="Wingdings" panose="05000000000000000000" pitchFamily="2" charset="2"/>
              <a:buChar char=""/>
            </a:pPr>
            <a:r>
              <a:rPr lang="es-AR" dirty="0">
                <a:latin typeface="Arial" panose="020B0604020202020204" pitchFamily="34" charset="0"/>
                <a:ea typeface="Calibri" panose="020F0502020204030204" pitchFamily="34" charset="0"/>
                <a:cs typeface="Arial" panose="020B0604020202020204" pitchFamily="34" charset="0"/>
              </a:rPr>
              <a:t>Ingres-</a:t>
            </a:r>
            <a:r>
              <a:rPr lang="es-AR" dirty="0" err="1">
                <a:latin typeface="Arial" panose="020B0604020202020204" pitchFamily="34" charset="0"/>
                <a:ea typeface="Calibri" panose="020F0502020204030204" pitchFamily="34" charset="0"/>
                <a:cs typeface="Arial" panose="020B0604020202020204" pitchFamily="34" charset="0"/>
              </a:rPr>
              <a:t>Texte</a:t>
            </a:r>
            <a:r>
              <a:rPr lang="es-AR" dirty="0">
                <a:latin typeface="Arial" panose="020B0604020202020204" pitchFamily="34" charset="0"/>
                <a:ea typeface="Calibri" panose="020F0502020204030204" pitchFamily="34" charset="0"/>
                <a:cs typeface="Arial" panose="020B0604020202020204" pitchFamily="34" charset="0"/>
              </a:rPr>
              <a:t> </a:t>
            </a:r>
            <a:r>
              <a:rPr lang="es-AR" dirty="0" err="1">
                <a:latin typeface="Arial" panose="020B0604020202020204" pitchFamily="34" charset="0"/>
                <a:ea typeface="Calibri" panose="020F0502020204030204" pitchFamily="34" charset="0"/>
                <a:cs typeface="Arial" panose="020B0604020202020204" pitchFamily="34" charset="0"/>
              </a:rPr>
              <a:t>d’Alain</a:t>
            </a:r>
            <a:r>
              <a:rPr lang="es-AR" dirty="0">
                <a:latin typeface="Arial" panose="020B0604020202020204" pitchFamily="34" charset="0"/>
                <a:ea typeface="Calibri" panose="020F0502020204030204" pitchFamily="34" charset="0"/>
                <a:cs typeface="Arial" panose="020B0604020202020204" pitchFamily="34" charset="0"/>
              </a:rPr>
              <a:t>- </a:t>
            </a:r>
            <a:r>
              <a:rPr lang="es-AR" dirty="0" err="1">
                <a:latin typeface="Arial" panose="020B0604020202020204" pitchFamily="34" charset="0"/>
                <a:ea typeface="Calibri" panose="020F0502020204030204" pitchFamily="34" charset="0"/>
                <a:cs typeface="Arial" panose="020B0604020202020204" pitchFamily="34" charset="0"/>
              </a:rPr>
              <a:t>Collection</a:t>
            </a:r>
            <a:r>
              <a:rPr lang="es-AR" dirty="0">
                <a:latin typeface="Arial" panose="020B0604020202020204" pitchFamily="34" charset="0"/>
                <a:ea typeface="Calibri" panose="020F0502020204030204" pitchFamily="34" charset="0"/>
                <a:cs typeface="Arial" panose="020B0604020202020204" pitchFamily="34" charset="0"/>
              </a:rPr>
              <a:t> “Les </a:t>
            </a:r>
            <a:r>
              <a:rPr lang="es-AR" dirty="0" err="1">
                <a:latin typeface="Arial" panose="020B0604020202020204" pitchFamily="34" charset="0"/>
                <a:ea typeface="Calibri" panose="020F0502020204030204" pitchFamily="34" charset="0"/>
                <a:cs typeface="Arial" panose="020B0604020202020204" pitchFamily="34" charset="0"/>
              </a:rPr>
              <a:t>demi-Dieux</a:t>
            </a:r>
            <a:r>
              <a:rPr lang="es-AR" dirty="0">
                <a:latin typeface="Arial" panose="020B0604020202020204" pitchFamily="34" charset="0"/>
                <a:ea typeface="Calibri" panose="020F0502020204030204" pitchFamily="34" charset="0"/>
                <a:cs typeface="Arial" panose="020B0604020202020204" pitchFamily="34" charset="0"/>
              </a:rPr>
              <a:t>” </a:t>
            </a:r>
            <a:r>
              <a:rPr lang="es-AR" dirty="0" err="1">
                <a:latin typeface="Arial" panose="020B0604020202020204" pitchFamily="34" charset="0"/>
                <a:ea typeface="Calibri" panose="020F0502020204030204" pitchFamily="34" charset="0"/>
                <a:cs typeface="Arial" panose="020B0604020202020204" pitchFamily="34" charset="0"/>
              </a:rPr>
              <a:t>Editions</a:t>
            </a:r>
            <a:r>
              <a:rPr lang="es-AR" dirty="0">
                <a:latin typeface="Arial" panose="020B0604020202020204" pitchFamily="34" charset="0"/>
                <a:ea typeface="Calibri" panose="020F0502020204030204" pitchFamily="34" charset="0"/>
                <a:cs typeface="Arial" panose="020B0604020202020204" pitchFamily="34" charset="0"/>
              </a:rPr>
              <a:t> du </a:t>
            </a:r>
            <a:r>
              <a:rPr lang="es-AR" dirty="0" err="1">
                <a:latin typeface="Arial" panose="020B0604020202020204" pitchFamily="34" charset="0"/>
                <a:ea typeface="Calibri" panose="020F0502020204030204" pitchFamily="34" charset="0"/>
                <a:cs typeface="Arial" panose="020B0604020202020204" pitchFamily="34" charset="0"/>
              </a:rPr>
              <a:t>Dimanche</a:t>
            </a:r>
            <a:r>
              <a:rPr lang="es-AR" dirty="0">
                <a:latin typeface="Arial" panose="020B0604020202020204" pitchFamily="34" charset="0"/>
                <a:ea typeface="Calibri" panose="020F0502020204030204" pitchFamily="34" charset="0"/>
                <a:cs typeface="Arial" panose="020B0604020202020204" pitchFamily="34" charset="0"/>
              </a:rPr>
              <a:t> (Publicación en francés donada por Luis León de los Santos a la biblioteca el 21 de junio de 1956</a:t>
            </a:r>
            <a:r>
              <a:rPr lang="es-AR" dirty="0" smtClean="0">
                <a:latin typeface="Arial" panose="020B0604020202020204" pitchFamily="34" charset="0"/>
                <a:ea typeface="Calibri" panose="020F0502020204030204" pitchFamily="34" charset="0"/>
                <a:cs typeface="Arial" panose="020B0604020202020204" pitchFamily="34" charset="0"/>
              </a:rPr>
              <a:t>)</a:t>
            </a:r>
            <a:endParaRPr lang="es-AR"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7423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612289"/>
          </a:xfrm>
        </p:spPr>
        <p:txBody>
          <a:bodyPr/>
          <a:lstStyle/>
          <a:p>
            <a:pPr algn="ctr">
              <a:lnSpc>
                <a:spcPct val="107000"/>
              </a:lnSpc>
              <a:spcAft>
                <a:spcPts val="800"/>
              </a:spcAft>
            </a:pPr>
            <a:r>
              <a:rPr lang="es-AR" sz="2800" b="1" dirty="0" smtClean="0">
                <a:latin typeface="Arial Black" panose="020B0A04020102020204" pitchFamily="34" charset="0"/>
                <a:ea typeface="Calibri" panose="020F0502020204030204" pitchFamily="34" charset="0"/>
                <a:cs typeface="Times New Roman" panose="02020603050405020304" pitchFamily="18" charset="0"/>
              </a:rPr>
              <a:t>Publicaciones</a:t>
            </a:r>
            <a:r>
              <a:rPr lang="es-AR" sz="4400" dirty="0">
                <a:latin typeface="Arial Black" panose="020B0A04020102020204" pitchFamily="34" charset="0"/>
                <a:ea typeface="Calibri" panose="020F0502020204030204" pitchFamily="34" charset="0"/>
                <a:cs typeface="Times New Roman" panose="02020603050405020304" pitchFamily="18" charset="0"/>
              </a:rPr>
              <a:t/>
            </a:r>
            <a:br>
              <a:rPr lang="es-AR" sz="4400" dirty="0">
                <a:latin typeface="Arial Black" panose="020B0A04020102020204" pitchFamily="34" charset="0"/>
                <a:ea typeface="Calibri" panose="020F0502020204030204" pitchFamily="34" charset="0"/>
                <a:cs typeface="Times New Roman" panose="02020603050405020304" pitchFamily="18" charset="0"/>
              </a:rPr>
            </a:br>
            <a:endParaRPr lang="es-AR" dirty="0">
              <a:latin typeface="Arial Black" panose="020B0A04020102020204" pitchFamily="34" charset="0"/>
            </a:endParaRPr>
          </a:p>
        </p:txBody>
      </p:sp>
      <p:sp>
        <p:nvSpPr>
          <p:cNvPr id="3" name="Marcador de contenido 2"/>
          <p:cNvSpPr>
            <a:spLocks noGrp="1"/>
          </p:cNvSpPr>
          <p:nvPr>
            <p:ph idx="1"/>
          </p:nvPr>
        </p:nvSpPr>
        <p:spPr>
          <a:xfrm>
            <a:off x="1104293" y="1418217"/>
            <a:ext cx="9441787" cy="4525383"/>
          </a:xfrm>
        </p:spPr>
        <p:txBody>
          <a:bodyPr>
            <a:normAutofit fontScale="47500" lnSpcReduction="20000"/>
          </a:bodyPr>
          <a:lstStyle/>
          <a:p>
            <a:pPr lvl="0" algn="just">
              <a:lnSpc>
                <a:spcPct val="107000"/>
              </a:lnSpc>
              <a:buFont typeface="Wingdings" panose="05000000000000000000" pitchFamily="2" charset="2"/>
              <a:buChar char=""/>
            </a:pPr>
            <a:r>
              <a:rPr lang="es-AR" sz="4500" dirty="0">
                <a:latin typeface="Arial" panose="020B0604020202020204" pitchFamily="34" charset="0"/>
                <a:ea typeface="Calibri" panose="020F0502020204030204" pitchFamily="34" charset="0"/>
                <a:cs typeface="Arial" panose="020B0604020202020204" pitchFamily="34" charset="0"/>
              </a:rPr>
              <a:t>Revista Amigos del Museo. Asociación Amigos del Museo Rosa </a:t>
            </a:r>
            <a:r>
              <a:rPr lang="es-AR" sz="4500" dirty="0" err="1">
                <a:latin typeface="Arial" panose="020B0604020202020204" pitchFamily="34" charset="0"/>
                <a:ea typeface="Calibri" panose="020F0502020204030204" pitchFamily="34" charset="0"/>
                <a:cs typeface="Arial" panose="020B0604020202020204" pitchFamily="34" charset="0"/>
              </a:rPr>
              <a:t>Galisteo</a:t>
            </a:r>
            <a:r>
              <a:rPr lang="es-AR" sz="4500" dirty="0">
                <a:latin typeface="Arial" panose="020B0604020202020204" pitchFamily="34" charset="0"/>
                <a:ea typeface="Calibri" panose="020F0502020204030204" pitchFamily="34" charset="0"/>
                <a:cs typeface="Arial" panose="020B0604020202020204" pitchFamily="34" charset="0"/>
              </a:rPr>
              <a:t> de </a:t>
            </a:r>
            <a:r>
              <a:rPr lang="es-AR" sz="4500" dirty="0" err="1">
                <a:latin typeface="Arial" panose="020B0604020202020204" pitchFamily="34" charset="0"/>
                <a:ea typeface="Calibri" panose="020F0502020204030204" pitchFamily="34" charset="0"/>
                <a:cs typeface="Arial" panose="020B0604020202020204" pitchFamily="34" charset="0"/>
              </a:rPr>
              <a:t>Rodriguez</a:t>
            </a:r>
            <a:r>
              <a:rPr lang="es-AR" sz="4500" dirty="0">
                <a:latin typeface="Arial" panose="020B0604020202020204" pitchFamily="34" charset="0"/>
                <a:ea typeface="Calibri" panose="020F0502020204030204" pitchFamily="34" charset="0"/>
                <a:cs typeface="Arial" panose="020B0604020202020204" pitchFamily="34" charset="0"/>
              </a:rPr>
              <a:t>. Año 1. N° 2. Abril de 1977 </a:t>
            </a:r>
          </a:p>
          <a:p>
            <a:pPr lvl="0">
              <a:lnSpc>
                <a:spcPct val="107000"/>
              </a:lnSpc>
              <a:buFont typeface="Wingdings" panose="05000000000000000000" pitchFamily="2" charset="2"/>
              <a:buChar char=""/>
            </a:pPr>
            <a:r>
              <a:rPr lang="es-AR" sz="4500" dirty="0">
                <a:latin typeface="Arial" panose="020B0604020202020204" pitchFamily="34" charset="0"/>
                <a:ea typeface="Calibri" panose="020F0502020204030204" pitchFamily="34" charset="0"/>
                <a:cs typeface="Arial" panose="020B0604020202020204" pitchFamily="34" charset="0"/>
              </a:rPr>
              <a:t>Revista Amigos del Museo. Asociación Amigos del Museo Rosa </a:t>
            </a:r>
            <a:r>
              <a:rPr lang="es-AR" sz="4500" dirty="0" err="1">
                <a:latin typeface="Arial" panose="020B0604020202020204" pitchFamily="34" charset="0"/>
                <a:ea typeface="Calibri" panose="020F0502020204030204" pitchFamily="34" charset="0"/>
                <a:cs typeface="Arial" panose="020B0604020202020204" pitchFamily="34" charset="0"/>
              </a:rPr>
              <a:t>Galisteo</a:t>
            </a:r>
            <a:r>
              <a:rPr lang="es-AR" sz="4500" dirty="0">
                <a:latin typeface="Arial" panose="020B0604020202020204" pitchFamily="34" charset="0"/>
                <a:ea typeface="Calibri" panose="020F0502020204030204" pitchFamily="34" charset="0"/>
                <a:cs typeface="Arial" panose="020B0604020202020204" pitchFamily="34" charset="0"/>
              </a:rPr>
              <a:t> de Rodriguez.1978 </a:t>
            </a:r>
            <a:endParaRPr lang="es-AR" sz="4500" dirty="0" smtClean="0">
              <a:latin typeface="Arial" panose="020B0604020202020204" pitchFamily="34" charset="0"/>
              <a:ea typeface="Calibri" panose="020F0502020204030204" pitchFamily="34" charset="0"/>
              <a:cs typeface="Arial" panose="020B0604020202020204" pitchFamily="34" charset="0"/>
            </a:endParaRPr>
          </a:p>
          <a:p>
            <a:pPr lvl="0">
              <a:lnSpc>
                <a:spcPct val="107000"/>
              </a:lnSpc>
              <a:buFont typeface="Wingdings" panose="05000000000000000000" pitchFamily="2" charset="2"/>
              <a:buChar char=""/>
            </a:pPr>
            <a:r>
              <a:rPr lang="es-AR" sz="4500" dirty="0" smtClean="0">
                <a:latin typeface="Arial" panose="020B0604020202020204" pitchFamily="34" charset="0"/>
                <a:ea typeface="Calibri" panose="020F0502020204030204" pitchFamily="34" charset="0"/>
                <a:cs typeface="Arial" panose="020B0604020202020204" pitchFamily="34" charset="0"/>
              </a:rPr>
              <a:t>Revista </a:t>
            </a:r>
            <a:r>
              <a:rPr lang="es-AR" sz="4500" dirty="0">
                <a:latin typeface="Arial" panose="020B0604020202020204" pitchFamily="34" charset="0"/>
                <a:ea typeface="Calibri" panose="020F0502020204030204" pitchFamily="34" charset="0"/>
                <a:cs typeface="Arial" panose="020B0604020202020204" pitchFamily="34" charset="0"/>
              </a:rPr>
              <a:t>Amigos del Museo. Asociación Amigos del Museo Rosa </a:t>
            </a:r>
            <a:r>
              <a:rPr lang="es-AR" sz="4500" dirty="0" err="1">
                <a:latin typeface="Arial" panose="020B0604020202020204" pitchFamily="34" charset="0"/>
                <a:ea typeface="Calibri" panose="020F0502020204030204" pitchFamily="34" charset="0"/>
                <a:cs typeface="Arial" panose="020B0604020202020204" pitchFamily="34" charset="0"/>
              </a:rPr>
              <a:t>Galisteo</a:t>
            </a:r>
            <a:r>
              <a:rPr lang="es-AR" sz="4500" dirty="0">
                <a:latin typeface="Arial" panose="020B0604020202020204" pitchFamily="34" charset="0"/>
                <a:ea typeface="Calibri" panose="020F0502020204030204" pitchFamily="34" charset="0"/>
                <a:cs typeface="Arial" panose="020B0604020202020204" pitchFamily="34" charset="0"/>
              </a:rPr>
              <a:t> de Rodriguez.1979 </a:t>
            </a:r>
          </a:p>
          <a:p>
            <a:pPr lvl="0" algn="just">
              <a:lnSpc>
                <a:spcPct val="107000"/>
              </a:lnSpc>
              <a:buFont typeface="Wingdings" panose="05000000000000000000" pitchFamily="2" charset="2"/>
              <a:buChar char=""/>
            </a:pPr>
            <a:r>
              <a:rPr lang="es-AR" sz="4500" dirty="0">
                <a:latin typeface="Arial" panose="020B0604020202020204" pitchFamily="34" charset="0"/>
                <a:ea typeface="Calibri" panose="020F0502020204030204" pitchFamily="34" charset="0"/>
                <a:cs typeface="Arial" panose="020B0604020202020204" pitchFamily="34" charset="0"/>
              </a:rPr>
              <a:t>El ámbito- Justificación del emplazamiento del Museo </a:t>
            </a:r>
          </a:p>
          <a:p>
            <a:pPr lvl="0" algn="just">
              <a:lnSpc>
                <a:spcPct val="107000"/>
              </a:lnSpc>
              <a:buFont typeface="Wingdings" panose="05000000000000000000" pitchFamily="2" charset="2"/>
              <a:buChar char=""/>
            </a:pPr>
            <a:r>
              <a:rPr lang="es-AR" sz="4500" dirty="0">
                <a:latin typeface="Arial" panose="020B0604020202020204" pitchFamily="34" charset="0"/>
                <a:ea typeface="Calibri" panose="020F0502020204030204" pitchFamily="34" charset="0"/>
                <a:cs typeface="Arial" panose="020B0604020202020204" pitchFamily="34" charset="0"/>
              </a:rPr>
              <a:t>Despedida a Luis León de los Santos por Luis </a:t>
            </a:r>
            <a:r>
              <a:rPr lang="es-AR" sz="4500" dirty="0" err="1">
                <a:latin typeface="Arial" panose="020B0604020202020204" pitchFamily="34" charset="0"/>
                <a:ea typeface="Calibri" panose="020F0502020204030204" pitchFamily="34" charset="0"/>
                <a:cs typeface="Arial" panose="020B0604020202020204" pitchFamily="34" charset="0"/>
              </a:rPr>
              <a:t>Sebille</a:t>
            </a:r>
            <a:r>
              <a:rPr lang="es-AR" sz="4500" dirty="0">
                <a:latin typeface="Arial" panose="020B0604020202020204" pitchFamily="34" charset="0"/>
                <a:ea typeface="Calibri" panose="020F0502020204030204" pitchFamily="34" charset="0"/>
                <a:cs typeface="Arial" panose="020B0604020202020204" pitchFamily="34" charset="0"/>
              </a:rPr>
              <a:t> Director del Museo, un año después de la muerte de Horacio </a:t>
            </a:r>
            <a:r>
              <a:rPr lang="es-AR" sz="4500" dirty="0" err="1" smtClean="0">
                <a:latin typeface="Arial" panose="020B0604020202020204" pitchFamily="34" charset="0"/>
                <a:ea typeface="Calibri" panose="020F0502020204030204" pitchFamily="34" charset="0"/>
                <a:cs typeface="Arial" panose="020B0604020202020204" pitchFamily="34" charset="0"/>
              </a:rPr>
              <a:t>Caillet</a:t>
            </a:r>
            <a:r>
              <a:rPr lang="es-AR" sz="4500" smtClean="0">
                <a:latin typeface="Arial" panose="020B0604020202020204" pitchFamily="34" charset="0"/>
                <a:ea typeface="Calibri" panose="020F0502020204030204" pitchFamily="34" charset="0"/>
                <a:cs typeface="Arial" panose="020B0604020202020204" pitchFamily="34" charset="0"/>
              </a:rPr>
              <a:t>-Bois (1968) </a:t>
            </a:r>
            <a:r>
              <a:rPr lang="es-AR" sz="4500" dirty="0">
                <a:latin typeface="Arial" panose="020B0604020202020204" pitchFamily="34" charset="0"/>
                <a:ea typeface="Calibri" panose="020F0502020204030204" pitchFamily="34" charset="0"/>
                <a:cs typeface="Arial" panose="020B0604020202020204" pitchFamily="34" charset="0"/>
              </a:rPr>
              <a:t>(referencia a la entrega de las cartas de Horacio </a:t>
            </a:r>
            <a:r>
              <a:rPr lang="es-AR" sz="4500" dirty="0" err="1">
                <a:latin typeface="Arial" panose="020B0604020202020204" pitchFamily="34" charset="0"/>
                <a:ea typeface="Calibri" panose="020F0502020204030204" pitchFamily="34" charset="0"/>
                <a:cs typeface="Arial" panose="020B0604020202020204" pitchFamily="34" charset="0"/>
              </a:rPr>
              <a:t>Caillet</a:t>
            </a:r>
            <a:r>
              <a:rPr lang="es-AR" sz="4500" dirty="0">
                <a:latin typeface="Arial" panose="020B0604020202020204" pitchFamily="34" charset="0"/>
                <a:ea typeface="Calibri" panose="020F0502020204030204" pitchFamily="34" charset="0"/>
                <a:cs typeface="Arial" panose="020B0604020202020204" pitchFamily="34" charset="0"/>
              </a:rPr>
              <a:t>-Bois a Luis León de los Santos al archivo del Museo</a:t>
            </a:r>
            <a:r>
              <a:rPr lang="es-AR" sz="4500" dirty="0" smtClean="0">
                <a:latin typeface="Arial" panose="020B0604020202020204" pitchFamily="34" charset="0"/>
                <a:ea typeface="Calibri" panose="020F0502020204030204" pitchFamily="34" charset="0"/>
                <a:cs typeface="Arial" panose="020B0604020202020204" pitchFamily="34" charset="0"/>
              </a:rPr>
              <a:t>)</a:t>
            </a:r>
            <a:endParaRPr lang="es-AR" sz="4500"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Wingdings" panose="05000000000000000000" pitchFamily="2" charset="2"/>
              <a:buChar char=""/>
            </a:pPr>
            <a:r>
              <a:rPr lang="es-AR" sz="4500" dirty="0">
                <a:latin typeface="Arial" panose="020B0604020202020204" pitchFamily="34" charset="0"/>
                <a:ea typeface="Calibri" panose="020F0502020204030204" pitchFamily="34" charset="0"/>
                <a:cs typeface="Arial" panose="020B0604020202020204" pitchFamily="34" charset="0"/>
              </a:rPr>
              <a:t>Catalogo Exposición de Jeanne Gil </a:t>
            </a:r>
            <a:r>
              <a:rPr lang="es-AR" sz="4500" dirty="0" err="1">
                <a:latin typeface="Arial" panose="020B0604020202020204" pitchFamily="34" charset="0"/>
                <a:ea typeface="Calibri" panose="020F0502020204030204" pitchFamily="34" charset="0"/>
                <a:cs typeface="Arial" panose="020B0604020202020204" pitchFamily="34" charset="0"/>
              </a:rPr>
              <a:t>Marchex</a:t>
            </a:r>
            <a:r>
              <a:rPr lang="es-AR" sz="4500" dirty="0">
                <a:latin typeface="Arial" panose="020B0604020202020204" pitchFamily="34" charset="0"/>
                <a:ea typeface="Calibri" panose="020F0502020204030204" pitchFamily="34" charset="0"/>
                <a:cs typeface="Arial" panose="020B0604020202020204" pitchFamily="34" charset="0"/>
              </a:rPr>
              <a:t> Noviembre 1943 </a:t>
            </a:r>
          </a:p>
          <a:p>
            <a:pPr lvl="0" algn="just">
              <a:lnSpc>
                <a:spcPct val="107000"/>
              </a:lnSpc>
              <a:buFont typeface="Wingdings" panose="05000000000000000000" pitchFamily="2" charset="2"/>
              <a:buChar char=""/>
            </a:pPr>
            <a:r>
              <a:rPr lang="es-AR" sz="4500" dirty="0">
                <a:latin typeface="Arial" panose="020B0604020202020204" pitchFamily="34" charset="0"/>
                <a:ea typeface="Calibri" panose="020F0502020204030204" pitchFamily="34" charset="0"/>
                <a:cs typeface="Arial" panose="020B0604020202020204" pitchFamily="34" charset="0"/>
              </a:rPr>
              <a:t>Revistas </a:t>
            </a:r>
            <a:r>
              <a:rPr lang="es-AR" sz="4500" i="1" dirty="0" err="1">
                <a:latin typeface="Arial" panose="020B0604020202020204" pitchFamily="34" charset="0"/>
                <a:ea typeface="Calibri" panose="020F0502020204030204" pitchFamily="34" charset="0"/>
                <a:cs typeface="Arial" panose="020B0604020202020204" pitchFamily="34" charset="0"/>
              </a:rPr>
              <a:t>Propaladia</a:t>
            </a:r>
            <a:r>
              <a:rPr lang="es-AR" sz="4500" i="1" dirty="0">
                <a:latin typeface="Arial" panose="020B0604020202020204" pitchFamily="34" charset="0"/>
                <a:ea typeface="Calibri" panose="020F0502020204030204" pitchFamily="34" charset="0"/>
                <a:cs typeface="Arial" panose="020B0604020202020204" pitchFamily="34" charset="0"/>
              </a:rPr>
              <a:t> </a:t>
            </a:r>
            <a:r>
              <a:rPr lang="es-AR" sz="4500" dirty="0">
                <a:latin typeface="Arial" panose="020B0604020202020204" pitchFamily="34" charset="0"/>
                <a:ea typeface="Calibri" panose="020F0502020204030204" pitchFamily="34" charset="0"/>
                <a:cs typeface="Arial" panose="020B0604020202020204" pitchFamily="34" charset="0"/>
              </a:rPr>
              <a:t>(12 o 14 </a:t>
            </a:r>
            <a:r>
              <a:rPr lang="es-AR" sz="4500" dirty="0" smtClean="0">
                <a:latin typeface="Arial" panose="020B0604020202020204" pitchFamily="34" charset="0"/>
                <a:ea typeface="Calibri" panose="020F0502020204030204" pitchFamily="34" charset="0"/>
                <a:cs typeface="Arial" panose="020B0604020202020204" pitchFamily="34" charset="0"/>
              </a:rPr>
              <a:t>números)</a:t>
            </a:r>
            <a:endParaRPr lang="es-AR" sz="4500" dirty="0">
              <a:latin typeface="Arial" panose="020B0604020202020204" pitchFamily="34" charset="0"/>
              <a:ea typeface="Calibri" panose="020F0502020204030204" pitchFamily="34" charset="0"/>
              <a:cs typeface="Arial" panose="020B0604020202020204" pitchFamily="34" charset="0"/>
            </a:endParaRPr>
          </a:p>
          <a:p>
            <a:endParaRPr lang="es-AR" dirty="0"/>
          </a:p>
        </p:txBody>
      </p:sp>
    </p:spTree>
    <p:extLst>
      <p:ext uri="{BB962C8B-B14F-4D97-AF65-F5344CB8AC3E}">
        <p14:creationId xmlns:p14="http://schemas.microsoft.com/office/powerpoint/2010/main" xmlns="" val="4133976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109</TotalTime>
  <Words>1894</Words>
  <Application>Microsoft Office PowerPoint</Application>
  <PresentationFormat>Personalizado</PresentationFormat>
  <Paragraphs>105</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Ion</vt:lpstr>
      <vt:lpstr>"Horacio Caillet Bois:  sus aportes como artífice de la construcción de la identidad cultural santafesina" </vt:lpstr>
      <vt:lpstr>Museo Rosa Galisteo de Rodriguez Biblioteca Horacio Caillet Bois</vt:lpstr>
      <vt:lpstr>Diapositiva 3</vt:lpstr>
      <vt:lpstr>Diapositiva 4</vt:lpstr>
      <vt:lpstr>Diapositiva 5</vt:lpstr>
      <vt:lpstr>Acciones realizadas en 2017: </vt:lpstr>
      <vt:lpstr>Documentación relevada de la Biblioteca Horacio Caillet Bois para nuestra investigación: </vt:lpstr>
      <vt:lpstr>Desde octubre a diciembre de 2017 el equipo investigador ha repertoriado en la Biblioteca del Museo la existencia de los siguientes documentos relacionados con Horacio Caillet Bois: </vt:lpstr>
      <vt:lpstr>Publicaciones </vt:lpstr>
      <vt:lpstr>Publicaciones</vt:lpstr>
      <vt:lpstr>Imágenes/Fotos </vt:lpstr>
      <vt:lpstr>Cartas (de Horacio Caillet-Bois a  Luis León de los Santos de 1945 a 1955) y notas varias:  </vt:lpstr>
      <vt:lpstr>Diapositiva 13</vt:lpstr>
      <vt:lpstr>Diapositiva 14</vt:lpstr>
      <vt:lpstr>Diapositiva 15</vt:lpstr>
      <vt:lpstr> 30 de mayo de 2018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"Horacio Caillet Bois: sus aportes como artífice de la construcción de la identidad cultural santafesina"</dc:title>
  <dc:creator>VIVIANA</dc:creator>
  <cp:lastModifiedBy>Viviana</cp:lastModifiedBy>
  <cp:revision>14</cp:revision>
  <dcterms:created xsi:type="dcterms:W3CDTF">2018-07-31T14:40:32Z</dcterms:created>
  <dcterms:modified xsi:type="dcterms:W3CDTF">2018-08-01T14:49:55Z</dcterms:modified>
</cp:coreProperties>
</file>